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74" r:id="rId2"/>
  </p:sldMasterIdLst>
  <p:notesMasterIdLst>
    <p:notesMasterId r:id="rId80"/>
  </p:notesMasterIdLst>
  <p:handoutMasterIdLst>
    <p:handoutMasterId r:id="rId81"/>
  </p:handoutMasterIdLst>
  <p:sldIdLst>
    <p:sldId id="256" r:id="rId3"/>
    <p:sldId id="269" r:id="rId4"/>
    <p:sldId id="258" r:id="rId5"/>
    <p:sldId id="290" r:id="rId6"/>
    <p:sldId id="312" r:id="rId7"/>
    <p:sldId id="352" r:id="rId8"/>
    <p:sldId id="295" r:id="rId9"/>
    <p:sldId id="296" r:id="rId10"/>
    <p:sldId id="297" r:id="rId11"/>
    <p:sldId id="299" r:id="rId12"/>
    <p:sldId id="298" r:id="rId13"/>
    <p:sldId id="301" r:id="rId14"/>
    <p:sldId id="311" r:id="rId15"/>
    <p:sldId id="303" r:id="rId16"/>
    <p:sldId id="304" r:id="rId17"/>
    <p:sldId id="305" r:id="rId18"/>
    <p:sldId id="302" r:id="rId19"/>
    <p:sldId id="307" r:id="rId20"/>
    <p:sldId id="308" r:id="rId21"/>
    <p:sldId id="309" r:id="rId22"/>
    <p:sldId id="310" r:id="rId23"/>
    <p:sldId id="291" r:id="rId24"/>
    <p:sldId id="292" r:id="rId25"/>
    <p:sldId id="313" r:id="rId26"/>
    <p:sldId id="349" r:id="rId27"/>
    <p:sldId id="315" r:id="rId28"/>
    <p:sldId id="353" r:id="rId29"/>
    <p:sldId id="320" r:id="rId30"/>
    <p:sldId id="321" r:id="rId31"/>
    <p:sldId id="316" r:id="rId32"/>
    <p:sldId id="317" r:id="rId33"/>
    <p:sldId id="318" r:id="rId34"/>
    <p:sldId id="350" r:id="rId35"/>
    <p:sldId id="319" r:id="rId36"/>
    <p:sldId id="323" r:id="rId37"/>
    <p:sldId id="354" r:id="rId38"/>
    <p:sldId id="365" r:id="rId39"/>
    <p:sldId id="324" r:id="rId40"/>
    <p:sldId id="325" r:id="rId41"/>
    <p:sldId id="326" r:id="rId42"/>
    <p:sldId id="327" r:id="rId43"/>
    <p:sldId id="328" r:id="rId44"/>
    <p:sldId id="355" r:id="rId45"/>
    <p:sldId id="356" r:id="rId46"/>
    <p:sldId id="330" r:id="rId47"/>
    <p:sldId id="366" r:id="rId48"/>
    <p:sldId id="357" r:id="rId49"/>
    <p:sldId id="358" r:id="rId50"/>
    <p:sldId id="359" r:id="rId51"/>
    <p:sldId id="331" r:id="rId52"/>
    <p:sldId id="332" r:id="rId53"/>
    <p:sldId id="333" r:id="rId54"/>
    <p:sldId id="334" r:id="rId55"/>
    <p:sldId id="335" r:id="rId56"/>
    <p:sldId id="336" r:id="rId57"/>
    <p:sldId id="337" r:id="rId58"/>
    <p:sldId id="338" r:id="rId59"/>
    <p:sldId id="339" r:id="rId60"/>
    <p:sldId id="360" r:id="rId61"/>
    <p:sldId id="340" r:id="rId62"/>
    <p:sldId id="341" r:id="rId63"/>
    <p:sldId id="342" r:id="rId64"/>
    <p:sldId id="343" r:id="rId65"/>
    <p:sldId id="344" r:id="rId66"/>
    <p:sldId id="367" r:id="rId67"/>
    <p:sldId id="361" r:id="rId68"/>
    <p:sldId id="347" r:id="rId69"/>
    <p:sldId id="362" r:id="rId70"/>
    <p:sldId id="348" r:id="rId71"/>
    <p:sldId id="363" r:id="rId72"/>
    <p:sldId id="368" r:id="rId73"/>
    <p:sldId id="369" r:id="rId74"/>
    <p:sldId id="370" r:id="rId75"/>
    <p:sldId id="371" r:id="rId76"/>
    <p:sldId id="372" r:id="rId77"/>
    <p:sldId id="373" r:id="rId78"/>
    <p:sldId id="374" r:id="rId79"/>
  </p:sldIdLst>
  <p:sldSz cx="12192000" cy="6858000"/>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4828" autoAdjust="0"/>
  </p:normalViewPr>
  <p:slideViewPr>
    <p:cSldViewPr>
      <p:cViewPr varScale="1">
        <p:scale>
          <a:sx n="78" d="100"/>
          <a:sy n="78" d="100"/>
        </p:scale>
        <p:origin x="954" y="90"/>
      </p:cViewPr>
      <p:guideLst/>
    </p:cSldViewPr>
  </p:slideViewPr>
  <p:notesTextViewPr>
    <p:cViewPr>
      <p:scale>
        <a:sx n="3" d="2"/>
        <a:sy n="3" d="2"/>
      </p:scale>
      <p:origin x="0" y="0"/>
    </p:cViewPr>
  </p:notesTextViewPr>
  <p:sorterViewPr>
    <p:cViewPr>
      <p:scale>
        <a:sx n="120" d="100"/>
        <a:sy n="120" d="100"/>
      </p:scale>
      <p:origin x="0" y="-16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73C8B82F-D51B-4969-BE5C-DBA07B674D87}" type="datetimeFigureOut">
              <a:rPr lang="it-IT" smtClean="0"/>
              <a:t>04/04/2019</a:t>
            </a:fld>
            <a:endParaRPr lang="it-IT"/>
          </a:p>
        </p:txBody>
      </p:sp>
      <p:sp>
        <p:nvSpPr>
          <p:cNvPr id="4" name="Segnaposto piè di pagina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ED0958C6-6FF4-477F-B0D1-6D5A7515379E}" type="slidenum">
              <a:rPr lang="it-IT" smtClean="0"/>
              <a:t>‹N›</a:t>
            </a:fld>
            <a:endParaRPr lang="it-IT"/>
          </a:p>
        </p:txBody>
      </p:sp>
    </p:spTree>
    <p:extLst>
      <p:ext uri="{BB962C8B-B14F-4D97-AF65-F5344CB8AC3E}">
        <p14:creationId xmlns:p14="http://schemas.microsoft.com/office/powerpoint/2010/main" val="193355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171"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3891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74" name="Rectangle 6"/>
          <p:cNvSpPr>
            <a:spLocks noGrp="1" noChangeArrowheads="1"/>
          </p:cNvSpPr>
          <p:nvPr>
            <p:ph type="ftr" sz="quarter" idx="4"/>
          </p:nvPr>
        </p:nvSpPr>
        <p:spPr bwMode="auto">
          <a:xfrm>
            <a:off x="1"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175" name="Rectangle 7"/>
          <p:cNvSpPr>
            <a:spLocks noGrp="1" noChangeArrowheads="1"/>
          </p:cNvSpPr>
          <p:nvPr>
            <p:ph type="sldNum" sz="quarter" idx="5"/>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80BEE6-AB64-43A7-BC12-9FF7A408279B}" type="slidenum">
              <a:rPr lang="it-IT"/>
              <a:pPr>
                <a:defRPr/>
              </a:pPr>
              <a:t>‹N›</a:t>
            </a:fld>
            <a:endParaRPr lang="it-IT"/>
          </a:p>
        </p:txBody>
      </p:sp>
    </p:spTree>
    <p:extLst>
      <p:ext uri="{BB962C8B-B14F-4D97-AF65-F5344CB8AC3E}">
        <p14:creationId xmlns:p14="http://schemas.microsoft.com/office/powerpoint/2010/main" val="1490127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6D7ED-A6BA-45A6-BAA3-9DA1626161E2}" type="slidenum">
              <a:rPr lang="it-IT" altLang="it-IT"/>
              <a:pPr/>
              <a:t>12</a:t>
            </a:fld>
            <a:endParaRPr lang="it-IT" altLang="it-IT"/>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40492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42</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Proponendo la dignità dell’uomo, l’unione fraterna e le verità della vita</a:t>
            </a:r>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286527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43</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86546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44</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50882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FFDCFE-54E8-4354-9ADE-6640843E6FA8}" type="slidenum">
              <a:rPr lang="it-IT" altLang="it-IT" smtClean="0"/>
              <a:pPr eaLnBrk="1" hangingPunct="1">
                <a:spcBef>
                  <a:spcPct val="0"/>
                </a:spcBef>
              </a:pPr>
              <a:t>51</a:t>
            </a:fld>
            <a:endParaRPr lang="it-IT" altLang="it-IT"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0650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0650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113252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FFDCFE-54E8-4354-9ADE-6640843E6FA8}" type="slidenum">
              <a:rPr lang="it-IT" altLang="it-IT" smtClean="0"/>
              <a:pPr eaLnBrk="1" hangingPunct="1">
                <a:spcBef>
                  <a:spcPct val="0"/>
                </a:spcBef>
              </a:pPr>
              <a:t>52</a:t>
            </a:fld>
            <a:endParaRPr lang="it-IT" altLang="it-IT"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0650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0650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48098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5DF969-0D39-48A1-9737-B72D5518CA92}" type="slidenum">
              <a:rPr lang="it-IT" altLang="it-IT" smtClean="0"/>
              <a:pPr eaLnBrk="1" hangingPunct="1">
                <a:spcBef>
                  <a:spcPct val="0"/>
                </a:spcBef>
              </a:pPr>
              <a:t>53</a:t>
            </a:fld>
            <a:endParaRPr lang="it-IT" altLang="it-IT"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07525"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07526"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279702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89D527-2516-41A8-993A-9FA5A1F3E32E}" type="slidenum">
              <a:rPr lang="it-IT" altLang="it-IT" smtClean="0"/>
              <a:pPr eaLnBrk="1" hangingPunct="1">
                <a:spcBef>
                  <a:spcPct val="0"/>
                </a:spcBef>
              </a:pPr>
              <a:t>54</a:t>
            </a:fld>
            <a:endParaRPr lang="it-IT" altLang="it-IT"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08549"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08550"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404526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89D527-2516-41A8-993A-9FA5A1F3E32E}" type="slidenum">
              <a:rPr lang="it-IT" altLang="it-IT" smtClean="0"/>
              <a:pPr eaLnBrk="1" hangingPunct="1">
                <a:spcBef>
                  <a:spcPct val="0"/>
                </a:spcBef>
              </a:pPr>
              <a:t>55</a:t>
            </a:fld>
            <a:endParaRPr lang="it-IT" altLang="it-IT"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08549"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08550"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96406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F4AE85-E70B-41EF-996D-8C4550BE41F2}" type="slidenum">
              <a:rPr lang="it-IT" altLang="it-IT" smtClean="0"/>
              <a:pPr eaLnBrk="1" hangingPunct="1">
                <a:spcBef>
                  <a:spcPct val="0"/>
                </a:spcBef>
              </a:pPr>
              <a:t>56</a:t>
            </a:fld>
            <a:endParaRPr lang="it-IT" altLang="it-IT"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12645"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12646"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61591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C5E40E-9AD0-4370-95B9-63363DF14034}" type="slidenum">
              <a:rPr lang="it-IT" altLang="it-IT" smtClean="0"/>
              <a:pPr eaLnBrk="1" hangingPunct="1">
                <a:spcBef>
                  <a:spcPct val="0"/>
                </a:spcBef>
              </a:pPr>
              <a:t>57</a:t>
            </a:fld>
            <a:endParaRPr lang="it-IT" altLang="it-IT"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13669"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13670"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203742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6D7ED-A6BA-45A6-BAA3-9DA1626161E2}" type="slidenum">
              <a:rPr lang="it-IT" altLang="it-IT"/>
              <a:pPr/>
              <a:t>14</a:t>
            </a:fld>
            <a:endParaRPr lang="it-IT" altLang="it-IT"/>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8772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B1047B-C328-4B6F-96C2-22EA00B2EB5B}" type="slidenum">
              <a:rPr lang="it-IT" altLang="it-IT" smtClean="0"/>
              <a:pPr eaLnBrk="1" hangingPunct="1">
                <a:spcBef>
                  <a:spcPct val="0"/>
                </a:spcBef>
              </a:pPr>
              <a:t>58</a:t>
            </a:fld>
            <a:endParaRPr lang="it-IT" altLang="it-IT"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2885"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2886"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141233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B1047B-C328-4B6F-96C2-22EA00B2EB5B}" type="slidenum">
              <a:rPr lang="it-IT" altLang="it-IT" smtClean="0"/>
              <a:pPr eaLnBrk="1" hangingPunct="1">
                <a:spcBef>
                  <a:spcPct val="0"/>
                </a:spcBef>
              </a:pPr>
              <a:t>59</a:t>
            </a:fld>
            <a:endParaRPr lang="it-IT" altLang="it-IT"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2885"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2886"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91277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BE0026-D93F-40E8-97C8-1C9DA4FC815E}" type="slidenum">
              <a:rPr lang="it-IT" altLang="it-IT" smtClean="0"/>
              <a:pPr eaLnBrk="1" hangingPunct="1">
                <a:spcBef>
                  <a:spcPct val="0"/>
                </a:spcBef>
              </a:pPr>
              <a:t>60</a:t>
            </a:fld>
            <a:endParaRPr lang="it-IT" altLang="it-IT"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4933"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4934"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57056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BE0026-D93F-40E8-97C8-1C9DA4FC815E}" type="slidenum">
              <a:rPr lang="it-IT" altLang="it-IT" smtClean="0"/>
              <a:pPr eaLnBrk="1" hangingPunct="1">
                <a:spcBef>
                  <a:spcPct val="0"/>
                </a:spcBef>
              </a:pPr>
              <a:t>61</a:t>
            </a:fld>
            <a:endParaRPr lang="it-IT" altLang="it-IT"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4933"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4934"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3243108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A0A929-91DE-4D4F-AB08-B7B95CFE66FE}" type="slidenum">
              <a:rPr lang="it-IT" altLang="it-IT" smtClean="0"/>
              <a:pPr eaLnBrk="1" hangingPunct="1">
                <a:spcBef>
                  <a:spcPct val="0"/>
                </a:spcBef>
              </a:pPr>
              <a:t>62</a:t>
            </a:fld>
            <a:endParaRPr lang="it-IT" altLang="it-IT"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698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698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806213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2C93CB-3109-49AE-BAA2-9096F19E932C}" type="slidenum">
              <a:rPr lang="it-IT" altLang="it-IT" smtClean="0"/>
              <a:pPr eaLnBrk="1" hangingPunct="1">
                <a:spcBef>
                  <a:spcPct val="0"/>
                </a:spcBef>
              </a:pPr>
              <a:t>63</a:t>
            </a:fld>
            <a:endParaRPr lang="it-IT" altLang="it-IT"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8005"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128006"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211153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6D7ED-A6BA-45A6-BAA3-9DA1626161E2}" type="slidenum">
              <a:rPr lang="it-IT" altLang="it-IT"/>
              <a:pPr/>
              <a:t>15</a:t>
            </a:fld>
            <a:endParaRPr lang="it-IT" altLang="it-IT"/>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370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6D7ED-A6BA-45A6-BAA3-9DA1626161E2}" type="slidenum">
              <a:rPr lang="it-IT" altLang="it-IT"/>
              <a:pPr/>
              <a:t>16</a:t>
            </a:fld>
            <a:endParaRPr lang="it-IT" altLang="it-IT"/>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07396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6D7ED-A6BA-45A6-BAA3-9DA1626161E2}" type="slidenum">
              <a:rPr lang="it-IT" altLang="it-IT"/>
              <a:pPr/>
              <a:t>17</a:t>
            </a:fld>
            <a:endParaRPr lang="it-IT" altLang="it-IT"/>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68410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38</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I cristiani aiutano tutti a capire il significato autentico della vita umana: la donazione e la solidarietà.</a:t>
            </a:r>
          </a:p>
          <a:p>
            <a:r>
              <a:rPr lang="it-IT" altLang="it-IT" dirty="0" smtClean="0"/>
              <a:t>Lo fanno con la testimonianza della vita nuova (le beatitudini)</a:t>
            </a:r>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415961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39</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La testimonianza avviene attraverso il dialogo con le persone e la costruzione</a:t>
            </a:r>
            <a:r>
              <a:rPr lang="it-IT" altLang="it-IT" baseline="0" dirty="0" smtClean="0"/>
              <a:t> di relazione autentiche.</a:t>
            </a:r>
          </a:p>
          <a:p>
            <a:r>
              <a:rPr lang="it-IT" altLang="it-IT" baseline="0" dirty="0" smtClean="0"/>
              <a:t>Avviene attraverso la conoscenza delle trasformazioni sociali, lo studio della cultura dell’altro</a:t>
            </a:r>
            <a:endParaRPr lang="it-IT" altLang="it-IT" dirty="0" smtClean="0"/>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183258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40</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La testimonianza si risolve a tutti ma soprattutto coloro che sono marginalizzati, esclusi, sofferenti</a:t>
            </a:r>
          </a:p>
          <a:p>
            <a:r>
              <a:rPr lang="it-IT" altLang="it-IT" baseline="0" dirty="0" smtClean="0"/>
              <a:t>Condividendo le aspirazioni della vita </a:t>
            </a:r>
            <a:endParaRPr lang="it-IT" altLang="it-IT" dirty="0" smtClean="0"/>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176902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8EE9BD-7244-4B15-AC67-193AAB0EC73B}" type="slidenum">
              <a:rPr lang="it-IT" altLang="it-IT" smtClean="0"/>
              <a:pPr eaLnBrk="1" hangingPunct="1">
                <a:spcBef>
                  <a:spcPct val="0"/>
                </a:spcBef>
              </a:pPr>
              <a:t>41</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In modo particolare riguarda la difesa della giustizia e l’educazione dei ragazzi</a:t>
            </a:r>
          </a:p>
        </p:txBody>
      </p:sp>
      <p:sp>
        <p:nvSpPr>
          <p:cNvPr id="86021" name="Segnaposto piè di pagina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Luciano Meddi</a:t>
            </a:r>
          </a:p>
        </p:txBody>
      </p:sp>
      <p:sp>
        <p:nvSpPr>
          <p:cNvPr id="86022" name="Segnaposto intestazione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it-IT" altLang="it-IT" smtClean="0"/>
              <a:t>MARIANUM Pastorale missionaria</a:t>
            </a:r>
          </a:p>
        </p:txBody>
      </p:sp>
    </p:spTree>
    <p:extLst>
      <p:ext uri="{BB962C8B-B14F-4D97-AF65-F5344CB8AC3E}">
        <p14:creationId xmlns:p14="http://schemas.microsoft.com/office/powerpoint/2010/main" val="254780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3267" y="1628776"/>
            <a:ext cx="48979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84434" y="1628776"/>
            <a:ext cx="48979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8518" y="6245225"/>
            <a:ext cx="7488767" cy="476250"/>
          </a:xfrm>
        </p:spPr>
        <p:txBody>
          <a:bodyPr/>
          <a:lstStyle>
            <a:lvl1pPr>
              <a:defRPr>
                <a:solidFill>
                  <a:schemeClr val="tx1"/>
                </a:solidFill>
              </a:defRPr>
            </a:lvl1pPr>
          </a:lstStyle>
          <a:p>
            <a:pPr>
              <a:defRPr/>
            </a:pPr>
            <a:r>
              <a:rPr lang="it-IT"/>
              <a:t>www.lucianomeddi.eu</a:t>
            </a:r>
            <a:endParaRPr lang="it-IT" dirty="0"/>
          </a:p>
        </p:txBody>
      </p:sp>
      <p:sp>
        <p:nvSpPr>
          <p:cNvPr id="6" name="Slide Number Placeholder 6"/>
          <p:cNvSpPr>
            <a:spLocks noGrp="1"/>
          </p:cNvSpPr>
          <p:nvPr>
            <p:ph type="sldNum" sz="quarter" idx="11"/>
          </p:nvPr>
        </p:nvSpPr>
        <p:spPr/>
        <p:txBody>
          <a:bodyPr/>
          <a:lstStyle>
            <a:lvl1pPr>
              <a:defRPr>
                <a:solidFill>
                  <a:schemeClr val="tx1"/>
                </a:solidFill>
              </a:defRPr>
            </a:lvl1pPr>
          </a:lstStyle>
          <a:p>
            <a:pPr>
              <a:defRPr/>
            </a:pPr>
            <a:fld id="{3745183E-E0AD-4CE2-810C-7951BBCB9A4A}" type="slidenum">
              <a:rPr lang="it-IT"/>
              <a:pPr>
                <a:defRPr/>
              </a:pPr>
              <a:t>‹N›</a:t>
            </a:fld>
            <a:endParaRPr lang="it-IT" dirty="0"/>
          </a:p>
        </p:txBody>
      </p:sp>
    </p:spTree>
    <p:extLst>
      <p:ext uri="{BB962C8B-B14F-4D97-AF65-F5344CB8AC3E}">
        <p14:creationId xmlns:p14="http://schemas.microsoft.com/office/powerpoint/2010/main" val="79227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645718" y="1600201"/>
            <a:ext cx="47383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6816080" y="1600201"/>
            <a:ext cx="476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3"/>
          <p:cNvSpPr>
            <a:spLocks noGrp="1"/>
          </p:cNvSpPr>
          <p:nvPr>
            <p:ph type="dt" sz="half" idx="10"/>
          </p:nvPr>
        </p:nvSpPr>
        <p:spPr/>
        <p:txBody>
          <a:bodyPr/>
          <a:lstStyle>
            <a:lvl1pPr>
              <a:defRPr/>
            </a:lvl1pPr>
          </a:lstStyle>
          <a:p>
            <a:pPr>
              <a:defRPr/>
            </a:pPr>
            <a:r>
              <a:rPr lang="it-IT"/>
              <a:t>www.lucianomeddi.eu</a:t>
            </a:r>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274ECB-BD08-4A8B-A426-4B63460EDEC5}" type="slidenum">
              <a:rPr lang="it-IT"/>
              <a:pPr>
                <a:defRPr/>
              </a:pPr>
              <a:t>‹N›</a:t>
            </a:fld>
            <a:endParaRPr lang="it-IT"/>
          </a:p>
        </p:txBody>
      </p:sp>
      <p:pic>
        <p:nvPicPr>
          <p:cNvPr id="10" name="Picture 8" descr="titolo_urbaniana_it"/>
          <p:cNvPicPr>
            <a:picLocks noChangeAspect="1" noChangeArrowheads="1"/>
          </p:cNvPicPr>
          <p:nvPr userDrawn="1"/>
        </p:nvPicPr>
        <p:blipFill>
          <a:blip r:embed="rId2">
            <a:extLst>
              <a:ext uri="{28A0092B-C50C-407E-A947-70E740481C1C}">
                <a14:useLocalDpi xmlns:a14="http://schemas.microsoft.com/office/drawing/2010/main" val="0"/>
              </a:ext>
            </a:extLst>
          </a:blip>
          <a:srcRect t="13741"/>
          <a:stretch>
            <a:fillRect/>
          </a:stretch>
        </p:blipFill>
        <p:spPr bwMode="auto">
          <a:xfrm>
            <a:off x="27914" y="15976"/>
            <a:ext cx="1488017" cy="685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a:spLocks noGrp="1"/>
          </p:cNvSpPr>
          <p:nvPr>
            <p:ph type="title" hasCustomPrompt="1"/>
          </p:nvPr>
        </p:nvSpPr>
        <p:spPr>
          <a:xfrm>
            <a:off x="4007768" y="260648"/>
            <a:ext cx="7552685"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lstStyle>
            <a:lvl1pPr algn="r">
              <a:defRPr sz="3200">
                <a:solidFill>
                  <a:schemeClr val="accent4"/>
                </a:solidFill>
                <a:latin typeface="Britannic Bold" panose="020B0903060703020204" pitchFamily="34" charset="0"/>
              </a:defRPr>
            </a:lvl1pPr>
          </a:lstStyle>
          <a:p>
            <a:r>
              <a:rPr lang="it-IT" dirty="0"/>
              <a:t>Fare clic per modificare </a:t>
            </a:r>
            <a:br>
              <a:rPr lang="it-IT" dirty="0"/>
            </a:br>
            <a:r>
              <a:rPr lang="it-IT" dirty="0"/>
              <a:t>lo stile del titolo</a:t>
            </a:r>
          </a:p>
        </p:txBody>
      </p:sp>
      <p:pic>
        <p:nvPicPr>
          <p:cNvPr id="9" name="Picture 2" descr="http://www.missioitalia.it/images/logo_missi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3958"/>
          <a:stretch/>
        </p:blipFill>
        <p:spPr bwMode="auto">
          <a:xfrm>
            <a:off x="1645718" y="284784"/>
            <a:ext cx="2788309" cy="122413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userDrawn="1"/>
        </p:nvSpPr>
        <p:spPr>
          <a:xfrm>
            <a:off x="47328" y="3212977"/>
            <a:ext cx="1344149" cy="2723823"/>
          </a:xfrm>
          <a:prstGeom prst="rect">
            <a:avLst/>
          </a:prstGeom>
          <a:solidFill>
            <a:schemeClr val="bg1">
              <a:lumMod val="95000"/>
            </a:schemeClr>
          </a:solidFill>
        </p:spPr>
        <p:txBody>
          <a:bodyPr wrap="square" rtlCol="0">
            <a:spAutoFit/>
          </a:bodyPr>
          <a:lstStyle/>
          <a:p>
            <a:pPr marL="0" indent="0">
              <a:buNone/>
            </a:pPr>
            <a:r>
              <a:rPr lang="it-IT" sz="1200" b="1" dirty="0" smtClean="0"/>
              <a:t>1. Scelte</a:t>
            </a:r>
          </a:p>
          <a:p>
            <a:pPr marL="0" indent="0">
              <a:buNone/>
            </a:pPr>
            <a:r>
              <a:rPr lang="it-IT" sz="1200" b="1" dirty="0" smtClean="0"/>
              <a:t>2. Receptio: evoluzione e/o involuzione?</a:t>
            </a:r>
          </a:p>
          <a:p>
            <a:pPr marL="0" indent="0">
              <a:buNone/>
            </a:pPr>
            <a:r>
              <a:rPr lang="it-IT" sz="1200" b="1" dirty="0" smtClean="0"/>
              <a:t>3. Temi missiologico-missionari</a:t>
            </a:r>
          </a:p>
          <a:p>
            <a:pPr marL="257175" lvl="1" indent="-57150">
              <a:buNone/>
            </a:pPr>
            <a:r>
              <a:rPr lang="it-IT" sz="1100" b="1" dirty="0" smtClean="0"/>
              <a:t>Il soggetto</a:t>
            </a:r>
          </a:p>
          <a:p>
            <a:pPr marL="257175" lvl="1" indent="-57150">
              <a:buNone/>
            </a:pPr>
            <a:r>
              <a:rPr lang="it-IT" sz="1100" b="1" dirty="0" smtClean="0"/>
              <a:t>I mandati</a:t>
            </a:r>
          </a:p>
          <a:p>
            <a:pPr marL="257175" lvl="1" indent="-57150">
              <a:buNone/>
            </a:pPr>
            <a:r>
              <a:rPr lang="it-IT" sz="1100" b="1" dirty="0" smtClean="0"/>
              <a:t>I contesti</a:t>
            </a:r>
          </a:p>
          <a:p>
            <a:pPr marL="257175" lvl="1" indent="-57150">
              <a:buNone/>
            </a:pPr>
            <a:r>
              <a:rPr lang="it-IT" sz="1100" b="1" dirty="0" smtClean="0"/>
              <a:t>Le vie</a:t>
            </a:r>
          </a:p>
          <a:p>
            <a:pPr marL="257175" lvl="1" indent="-57150">
              <a:buNone/>
            </a:pPr>
            <a:r>
              <a:rPr lang="it-IT" sz="1100" b="1" dirty="0" smtClean="0"/>
              <a:t>Le azioni</a:t>
            </a:r>
          </a:p>
          <a:p>
            <a:pPr marL="0" indent="0">
              <a:buNone/>
            </a:pPr>
            <a:r>
              <a:rPr lang="it-IT" sz="1200" b="1" dirty="0" smtClean="0"/>
              <a:t>4. Scenari per i CMD</a:t>
            </a:r>
          </a:p>
          <a:p>
            <a:r>
              <a:rPr lang="it-IT" sz="800" dirty="0"/>
              <a:t>	</a:t>
            </a:r>
          </a:p>
        </p:txBody>
      </p:sp>
    </p:spTree>
    <p:extLst>
      <p:ext uri="{BB962C8B-B14F-4D97-AF65-F5344CB8AC3E}">
        <p14:creationId xmlns:p14="http://schemas.microsoft.com/office/powerpoint/2010/main" val="204912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r>
              <a:rPr lang="it-IT"/>
              <a:t>www.lucianomeddi.eu</a:t>
            </a:r>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813632-3075-4DD7-B5AF-B61FE73B511D}" type="slidenum">
              <a:rPr lang="it-IT"/>
              <a:pPr>
                <a:defRPr/>
              </a:pPr>
              <a:t>‹N›</a:t>
            </a:fld>
            <a:endParaRPr lang="it-IT"/>
          </a:p>
        </p:txBody>
      </p:sp>
    </p:spTree>
    <p:extLst>
      <p:ext uri="{BB962C8B-B14F-4D97-AF65-F5344CB8AC3E}">
        <p14:creationId xmlns:p14="http://schemas.microsoft.com/office/powerpoint/2010/main" val="367686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6"/>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71531" y="3789040"/>
            <a:ext cx="5568619" cy="2160240"/>
          </a:xfrm>
        </p:spPr>
        <p:txBody>
          <a:bodyPr anchor="t"/>
          <a:lstStyle>
            <a:lvl1pPr algn="l">
              <a:defRPr sz="4000" b="1" cap="all">
                <a:solidFill>
                  <a:srgbClr val="002060"/>
                </a:solidFill>
              </a:defRPr>
            </a:lvl1pPr>
          </a:lstStyle>
          <a:p>
            <a:r>
              <a:rPr lang="it-IT" dirty="0"/>
              <a:t>Fare clic per modificare lo stile del titolo</a:t>
            </a:r>
          </a:p>
        </p:txBody>
      </p:sp>
      <p:sp>
        <p:nvSpPr>
          <p:cNvPr id="3" name="Segnaposto testo 2"/>
          <p:cNvSpPr>
            <a:spLocks noGrp="1"/>
          </p:cNvSpPr>
          <p:nvPr>
            <p:ph type="body" idx="1"/>
          </p:nvPr>
        </p:nvSpPr>
        <p:spPr>
          <a:xfrm>
            <a:off x="1865031" y="813112"/>
            <a:ext cx="5575119" cy="1500187"/>
          </a:xfrm>
        </p:spPr>
        <p:txBody>
          <a:bodyPr anchor="b"/>
          <a:lstStyle>
            <a:lvl1pPr marL="0" indent="0">
              <a:buNone/>
              <a:defRPr sz="28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
        <p:nvSpPr>
          <p:cNvPr id="4" name="Segnaposto data 3"/>
          <p:cNvSpPr>
            <a:spLocks noGrp="1"/>
          </p:cNvSpPr>
          <p:nvPr>
            <p:ph type="dt" sz="half" idx="10"/>
          </p:nvPr>
        </p:nvSpPr>
        <p:spPr>
          <a:xfrm>
            <a:off x="1967541" y="6346344"/>
            <a:ext cx="2844800" cy="365125"/>
          </a:xfrm>
        </p:spPr>
        <p:txBody>
          <a:bodyPr/>
          <a:lstStyle>
            <a:lvl1pPr>
              <a:defRPr/>
            </a:lvl1pPr>
          </a:lstStyle>
          <a:p>
            <a:pPr>
              <a:defRPr/>
            </a:pPr>
            <a:r>
              <a:rPr lang="it-IT"/>
              <a:t>www.lucianomeddi.eu</a:t>
            </a:r>
          </a:p>
        </p:txBody>
      </p:sp>
      <p:sp>
        <p:nvSpPr>
          <p:cNvPr id="6" name="Segnaposto numero diapositiva 5"/>
          <p:cNvSpPr>
            <a:spLocks noGrp="1"/>
          </p:cNvSpPr>
          <p:nvPr>
            <p:ph type="sldNum" sz="quarter" idx="12"/>
          </p:nvPr>
        </p:nvSpPr>
        <p:spPr/>
        <p:txBody>
          <a:bodyPr/>
          <a:lstStyle>
            <a:lvl1pPr>
              <a:defRPr/>
            </a:lvl1pPr>
          </a:lstStyle>
          <a:p>
            <a:pPr>
              <a:defRPr/>
            </a:pPr>
            <a:fld id="{B08476C2-573C-4F47-8C84-62A280F82A83}" type="slidenum">
              <a:rPr lang="it-IT"/>
              <a:pPr>
                <a:defRPr/>
              </a:pPr>
              <a:t>‹N›</a:t>
            </a:fld>
            <a:endParaRPr lang="it-IT"/>
          </a:p>
        </p:txBody>
      </p:sp>
      <p:grpSp>
        <p:nvGrpSpPr>
          <p:cNvPr id="10" name="Gruppo 9"/>
          <p:cNvGrpSpPr/>
          <p:nvPr userDrawn="1"/>
        </p:nvGrpSpPr>
        <p:grpSpPr>
          <a:xfrm>
            <a:off x="7440150" y="813112"/>
            <a:ext cx="4448174" cy="5280184"/>
            <a:chOff x="6096000" y="692696"/>
            <a:chExt cx="5720316" cy="5400600"/>
          </a:xfrm>
        </p:grpSpPr>
        <p:pic>
          <p:nvPicPr>
            <p:cNvPr id="11" name="Picture 2" descr="Nessuna descrizione della foto disponi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2696"/>
              <a:ext cx="572031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missioitalia.it/images/logo_missio.png"/>
            <p:cNvPicPr>
              <a:picLocks noChangeAspect="1" noChangeArrowheads="1"/>
            </p:cNvPicPr>
            <p:nvPr/>
          </p:nvPicPr>
          <p:blipFill rotWithShape="1">
            <a:blip r:embed="rId3">
              <a:extLst>
                <a:ext uri="{28A0092B-C50C-407E-A947-70E740481C1C}">
                  <a14:useLocalDpi xmlns:a14="http://schemas.microsoft.com/office/drawing/2010/main" val="0"/>
                </a:ext>
              </a:extLst>
            </a:blip>
            <a:srcRect r="23958"/>
            <a:stretch/>
          </p:blipFill>
          <p:spPr bwMode="auto">
            <a:xfrm>
              <a:off x="6672064" y="2540637"/>
              <a:ext cx="4388579" cy="355265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asellaDiTesto 12"/>
          <p:cNvSpPr txBox="1"/>
          <p:nvPr userDrawn="1"/>
        </p:nvSpPr>
        <p:spPr>
          <a:xfrm>
            <a:off x="131337" y="4840790"/>
            <a:ext cx="1500167" cy="1384995"/>
          </a:xfrm>
          <a:prstGeom prst="rect">
            <a:avLst/>
          </a:prstGeom>
          <a:solidFill>
            <a:schemeClr val="bg1">
              <a:lumMod val="95000"/>
            </a:schemeClr>
          </a:solidFill>
        </p:spPr>
        <p:txBody>
          <a:bodyPr wrap="square" rtlCol="0">
            <a:spAutoFit/>
          </a:bodyPr>
          <a:lstStyle/>
          <a:p>
            <a:r>
              <a:rPr lang="it-IT" sz="1200" b="1" dirty="0" smtClean="0"/>
              <a:t>Dio-Trinità, sempre in missione!</a:t>
            </a:r>
          </a:p>
          <a:p>
            <a:endParaRPr lang="it-IT" sz="1200" b="1" dirty="0" smtClean="0"/>
          </a:p>
          <a:p>
            <a:r>
              <a:rPr lang="it-IT" sz="1200" b="1" dirty="0" smtClean="0"/>
              <a:t>L’azione </a:t>
            </a:r>
          </a:p>
          <a:p>
            <a:r>
              <a:rPr lang="it-IT" sz="1200" b="1" dirty="0" smtClean="0"/>
              <a:t>missionaria della Chiesa</a:t>
            </a:r>
            <a:endParaRPr lang="it-IT" sz="1200" b="1" dirty="0"/>
          </a:p>
        </p:txBody>
      </p:sp>
    </p:spTree>
    <p:extLst>
      <p:ext uri="{BB962C8B-B14F-4D97-AF65-F5344CB8AC3E}">
        <p14:creationId xmlns:p14="http://schemas.microsoft.com/office/powerpoint/2010/main" val="220694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645718" y="1600201"/>
            <a:ext cx="47383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6816080" y="1600201"/>
            <a:ext cx="476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3"/>
          <p:cNvSpPr>
            <a:spLocks noGrp="1"/>
          </p:cNvSpPr>
          <p:nvPr>
            <p:ph type="dt" sz="half" idx="10"/>
          </p:nvPr>
        </p:nvSpPr>
        <p:spPr/>
        <p:txBody>
          <a:bodyPr/>
          <a:lstStyle>
            <a:lvl1pPr>
              <a:defRPr/>
            </a:lvl1pPr>
          </a:lstStyle>
          <a:p>
            <a:pPr>
              <a:defRPr/>
            </a:pPr>
            <a:r>
              <a:rPr lang="it-IT"/>
              <a:t>www.lucianomeddi.eu</a:t>
            </a:r>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274ECB-BD08-4A8B-A426-4B63460EDEC5}" type="slidenum">
              <a:rPr lang="it-IT"/>
              <a:pPr>
                <a:defRPr/>
              </a:pPr>
              <a:t>‹N›</a:t>
            </a:fld>
            <a:endParaRPr lang="it-IT"/>
          </a:p>
        </p:txBody>
      </p:sp>
      <p:pic>
        <p:nvPicPr>
          <p:cNvPr id="10" name="Picture 8" descr="titolo_urbaniana_it"/>
          <p:cNvPicPr>
            <a:picLocks noChangeAspect="1" noChangeArrowheads="1"/>
          </p:cNvPicPr>
          <p:nvPr userDrawn="1"/>
        </p:nvPicPr>
        <p:blipFill>
          <a:blip r:embed="rId2">
            <a:extLst>
              <a:ext uri="{28A0092B-C50C-407E-A947-70E740481C1C}">
                <a14:useLocalDpi xmlns:a14="http://schemas.microsoft.com/office/drawing/2010/main" val="0"/>
              </a:ext>
            </a:extLst>
          </a:blip>
          <a:srcRect t="13741"/>
          <a:stretch>
            <a:fillRect/>
          </a:stretch>
        </p:blipFill>
        <p:spPr bwMode="auto">
          <a:xfrm>
            <a:off x="27914" y="15976"/>
            <a:ext cx="1488017" cy="685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a:spLocks noGrp="1"/>
          </p:cNvSpPr>
          <p:nvPr>
            <p:ph type="title" hasCustomPrompt="1"/>
          </p:nvPr>
        </p:nvSpPr>
        <p:spPr>
          <a:xfrm>
            <a:off x="4007768" y="260648"/>
            <a:ext cx="7552685"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lstStyle>
            <a:lvl1pPr algn="r">
              <a:defRPr sz="3200">
                <a:solidFill>
                  <a:schemeClr val="accent4"/>
                </a:solidFill>
                <a:latin typeface="Britannic Bold" panose="020B0903060703020204" pitchFamily="34" charset="0"/>
              </a:defRPr>
            </a:lvl1pPr>
          </a:lstStyle>
          <a:p>
            <a:r>
              <a:rPr lang="it-IT" dirty="0"/>
              <a:t>Fare clic per modificare </a:t>
            </a:r>
            <a:br>
              <a:rPr lang="it-IT" dirty="0"/>
            </a:br>
            <a:r>
              <a:rPr lang="it-IT" dirty="0"/>
              <a:t>lo stile del titolo</a:t>
            </a:r>
          </a:p>
        </p:txBody>
      </p:sp>
      <p:pic>
        <p:nvPicPr>
          <p:cNvPr id="9" name="Picture 2" descr="http://www.missioitalia.it/images/logo_missi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3958"/>
          <a:stretch/>
        </p:blipFill>
        <p:spPr bwMode="auto">
          <a:xfrm>
            <a:off x="1645718" y="284784"/>
            <a:ext cx="2788309" cy="122413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userDrawn="1"/>
        </p:nvSpPr>
        <p:spPr>
          <a:xfrm>
            <a:off x="47328" y="3212977"/>
            <a:ext cx="1344149" cy="2723823"/>
          </a:xfrm>
          <a:prstGeom prst="rect">
            <a:avLst/>
          </a:prstGeom>
          <a:solidFill>
            <a:schemeClr val="bg1">
              <a:lumMod val="95000"/>
            </a:schemeClr>
          </a:solidFill>
        </p:spPr>
        <p:txBody>
          <a:bodyPr wrap="square" rtlCol="0">
            <a:spAutoFit/>
          </a:bodyPr>
          <a:lstStyle/>
          <a:p>
            <a:pPr marL="0" indent="0">
              <a:buNone/>
            </a:pPr>
            <a:r>
              <a:rPr lang="it-IT" sz="1200" b="1" dirty="0" smtClean="0"/>
              <a:t>1. Scelte</a:t>
            </a:r>
          </a:p>
          <a:p>
            <a:pPr marL="0" indent="0">
              <a:buNone/>
            </a:pPr>
            <a:r>
              <a:rPr lang="it-IT" sz="1200" b="1" dirty="0" smtClean="0"/>
              <a:t>2. Receptio: evoluzione e/o involuzione?</a:t>
            </a:r>
          </a:p>
          <a:p>
            <a:pPr marL="0" indent="0">
              <a:buNone/>
            </a:pPr>
            <a:r>
              <a:rPr lang="it-IT" sz="1200" b="1" dirty="0" smtClean="0"/>
              <a:t>3. Temi missiologico-missionari</a:t>
            </a:r>
          </a:p>
          <a:p>
            <a:pPr marL="257175" lvl="1" indent="-57150">
              <a:buNone/>
            </a:pPr>
            <a:r>
              <a:rPr lang="it-IT" sz="1100" b="1" dirty="0" smtClean="0"/>
              <a:t>Il soggetto</a:t>
            </a:r>
          </a:p>
          <a:p>
            <a:pPr marL="257175" lvl="1" indent="-57150">
              <a:buNone/>
            </a:pPr>
            <a:r>
              <a:rPr lang="it-IT" sz="1100" b="1" dirty="0" smtClean="0"/>
              <a:t>I mandati</a:t>
            </a:r>
          </a:p>
          <a:p>
            <a:pPr marL="257175" lvl="1" indent="-57150">
              <a:buNone/>
            </a:pPr>
            <a:r>
              <a:rPr lang="it-IT" sz="1100" b="1" dirty="0" smtClean="0"/>
              <a:t>I contesti</a:t>
            </a:r>
          </a:p>
          <a:p>
            <a:pPr marL="257175" lvl="1" indent="-57150">
              <a:buNone/>
            </a:pPr>
            <a:r>
              <a:rPr lang="it-IT" sz="1100" b="1" dirty="0" smtClean="0"/>
              <a:t>Le vie</a:t>
            </a:r>
          </a:p>
          <a:p>
            <a:pPr marL="257175" lvl="1" indent="-57150">
              <a:buNone/>
            </a:pPr>
            <a:r>
              <a:rPr lang="it-IT" sz="1100" b="1" dirty="0" smtClean="0"/>
              <a:t>Le azioni</a:t>
            </a:r>
          </a:p>
          <a:p>
            <a:pPr marL="0" indent="0">
              <a:buNone/>
            </a:pPr>
            <a:r>
              <a:rPr lang="it-IT" sz="1200" b="1" dirty="0" smtClean="0"/>
              <a:t>4. Scenari per i CMD</a:t>
            </a:r>
          </a:p>
          <a:p>
            <a:r>
              <a:rPr lang="it-IT" sz="800" dirty="0"/>
              <a:t>	</a:t>
            </a:r>
          </a:p>
        </p:txBody>
      </p:sp>
    </p:spTree>
    <p:extLst>
      <p:ext uri="{BB962C8B-B14F-4D97-AF65-F5344CB8AC3E}">
        <p14:creationId xmlns:p14="http://schemas.microsoft.com/office/powerpoint/2010/main" val="367333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r>
              <a:rPr lang="it-IT"/>
              <a:t>www.lucianomeddi.eu</a:t>
            </a:r>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0C32F8D-9BA8-4DA8-ACD9-1ACAF01C94F4}" type="slidenum">
              <a:rPr lang="it-IT"/>
              <a:pPr>
                <a:defRPr/>
              </a:pPr>
              <a:t>‹N›</a:t>
            </a:fld>
            <a:endParaRPr lang="it-IT"/>
          </a:p>
        </p:txBody>
      </p:sp>
    </p:spTree>
    <p:extLst>
      <p:ext uri="{BB962C8B-B14F-4D97-AF65-F5344CB8AC3E}">
        <p14:creationId xmlns:p14="http://schemas.microsoft.com/office/powerpoint/2010/main" val="10875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r>
              <a:rPr lang="it-IT"/>
              <a:t>www.lucianomeddi.eu</a:t>
            </a:r>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1A0158D-F833-4BE8-B033-77900BEDB559}" type="slidenum">
              <a:rPr lang="it-IT"/>
              <a:pPr>
                <a:defRPr/>
              </a:pPr>
              <a:t>‹N›</a:t>
            </a:fld>
            <a:endParaRPr lang="it-IT"/>
          </a:p>
        </p:txBody>
      </p:sp>
    </p:spTree>
    <p:extLst>
      <p:ext uri="{BB962C8B-B14F-4D97-AF65-F5344CB8AC3E}">
        <p14:creationId xmlns:p14="http://schemas.microsoft.com/office/powerpoint/2010/main" val="73544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a:t>www.lucianomeddi.eu</a:t>
            </a:r>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F692CE9-8858-47F0-ACF3-0578412FE4C0}" type="slidenum">
              <a:rPr lang="it-IT"/>
              <a:pPr>
                <a:defRPr/>
              </a:pPr>
              <a:t>‹N›</a:t>
            </a:fld>
            <a:endParaRPr lang="it-IT"/>
          </a:p>
        </p:txBody>
      </p:sp>
    </p:spTree>
    <p:extLst>
      <p:ext uri="{BB962C8B-B14F-4D97-AF65-F5344CB8AC3E}">
        <p14:creationId xmlns:p14="http://schemas.microsoft.com/office/powerpoint/2010/main" val="268014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t>www.lucianomeddi.eu</a:t>
            </a:r>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5834CC3-419D-40CD-8FC3-AA466C9AD039}" type="slidenum">
              <a:rPr lang="it-IT"/>
              <a:pPr>
                <a:defRPr/>
              </a:pPr>
              <a:t>‹N›</a:t>
            </a:fld>
            <a:endParaRPr lang="it-IT"/>
          </a:p>
        </p:txBody>
      </p:sp>
    </p:spTree>
    <p:extLst>
      <p:ext uri="{BB962C8B-B14F-4D97-AF65-F5344CB8AC3E}">
        <p14:creationId xmlns:p14="http://schemas.microsoft.com/office/powerpoint/2010/main" val="76638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t>www.lucianomeddi.eu</a:t>
            </a:r>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36DD028-831B-45FF-B712-EEDF6EBCAA08}" type="slidenum">
              <a:rPr lang="it-IT"/>
              <a:pPr>
                <a:defRPr/>
              </a:pPr>
              <a:t>‹N›</a:t>
            </a:fld>
            <a:endParaRPr lang="it-IT"/>
          </a:p>
        </p:txBody>
      </p:sp>
    </p:spTree>
    <p:extLst>
      <p:ext uri="{BB962C8B-B14F-4D97-AF65-F5344CB8AC3E}">
        <p14:creationId xmlns:p14="http://schemas.microsoft.com/office/powerpoint/2010/main" val="2685359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r>
              <a:rPr lang="it-IT"/>
              <a:t>www.lucianomeddi.eu</a:t>
            </a:r>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F1D7D7-4D88-49C5-8701-206BE97E4521}" type="slidenum">
              <a:rPr lang="it-IT"/>
              <a:pPr>
                <a:defRPr/>
              </a:pPr>
              <a:t>‹N›</a:t>
            </a:fld>
            <a:endParaRPr lang="it-IT"/>
          </a:p>
        </p:txBody>
      </p:sp>
    </p:spTree>
    <p:extLst>
      <p:ext uri="{BB962C8B-B14F-4D97-AF65-F5344CB8AC3E}">
        <p14:creationId xmlns:p14="http://schemas.microsoft.com/office/powerpoint/2010/main" val="426762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991544" y="260648"/>
            <a:ext cx="9568909"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lstStyle>
            <a:lvl1pPr algn="r">
              <a:defRPr sz="3200">
                <a:solidFill>
                  <a:schemeClr val="accent2"/>
                </a:solidFill>
                <a:latin typeface="Britannic Bold" panose="020B0903060703020204" pitchFamily="34" charset="0"/>
              </a:defRPr>
            </a:lvl1pPr>
          </a:lstStyle>
          <a:p>
            <a:r>
              <a:rPr lang="it-IT" dirty="0"/>
              <a:t>Fare clic per modificare </a:t>
            </a:r>
            <a:br>
              <a:rPr lang="it-IT" dirty="0"/>
            </a:br>
            <a:r>
              <a:rPr lang="it-IT" dirty="0"/>
              <a:t>lo stile del titolo</a:t>
            </a:r>
          </a:p>
        </p:txBody>
      </p:sp>
      <p:sp>
        <p:nvSpPr>
          <p:cNvPr id="3" name="Segnaposto contenuto 2"/>
          <p:cNvSpPr>
            <a:spLocks noGrp="1"/>
          </p:cNvSpPr>
          <p:nvPr>
            <p:ph idx="1"/>
          </p:nvPr>
        </p:nvSpPr>
        <p:spPr>
          <a:xfrm>
            <a:off x="1991544" y="1628776"/>
            <a:ext cx="9590856" cy="4525963"/>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9" name="Picture 2" descr="http://www.missioitalia.it/images/logo_missi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3958"/>
          <a:stretch/>
        </p:blipFill>
        <p:spPr bwMode="auto">
          <a:xfrm>
            <a:off x="47328" y="164287"/>
            <a:ext cx="1512168"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p:cNvSpPr>
            <a:spLocks noGrp="1"/>
          </p:cNvSpPr>
          <p:nvPr>
            <p:ph type="dt" sz="half" idx="10"/>
          </p:nvPr>
        </p:nvSpPr>
        <p:spPr>
          <a:xfrm>
            <a:off x="1775519" y="6245225"/>
            <a:ext cx="7008648" cy="476250"/>
          </a:xfrm>
        </p:spPr>
        <p:txBody>
          <a:bodyPr/>
          <a:lstStyle>
            <a:lvl1pPr>
              <a:defRPr/>
            </a:lvl1pPr>
          </a:lstStyle>
          <a:p>
            <a:pPr>
              <a:defRPr/>
            </a:pPr>
            <a:r>
              <a:rPr lang="it-IT" dirty="0"/>
              <a:t>www.lucianomeddi.eu</a:t>
            </a:r>
          </a:p>
        </p:txBody>
      </p:sp>
      <p:sp>
        <p:nvSpPr>
          <p:cNvPr id="5" name="Segnaposto numero diapositiva 5"/>
          <p:cNvSpPr>
            <a:spLocks noGrp="1"/>
          </p:cNvSpPr>
          <p:nvPr>
            <p:ph type="sldNum" sz="quarter" idx="11"/>
          </p:nvPr>
        </p:nvSpPr>
        <p:spPr/>
        <p:txBody>
          <a:bodyPr/>
          <a:lstStyle>
            <a:lvl1pPr>
              <a:defRPr/>
            </a:lvl1pPr>
          </a:lstStyle>
          <a:p>
            <a:pPr>
              <a:defRPr/>
            </a:pPr>
            <a:fld id="{25BC34F4-02C1-410C-953D-B77F6D94B61F}" type="slidenum">
              <a:rPr lang="it-IT"/>
              <a:pPr>
                <a:defRPr/>
              </a:pPr>
              <a:t>‹N›</a:t>
            </a:fld>
            <a:endParaRPr lang="it-IT"/>
          </a:p>
        </p:txBody>
      </p:sp>
      <p:sp>
        <p:nvSpPr>
          <p:cNvPr id="6" name="CasellaDiTesto 5"/>
          <p:cNvSpPr txBox="1"/>
          <p:nvPr userDrawn="1"/>
        </p:nvSpPr>
        <p:spPr>
          <a:xfrm>
            <a:off x="131337" y="4840790"/>
            <a:ext cx="1500167" cy="1384995"/>
          </a:xfrm>
          <a:prstGeom prst="rect">
            <a:avLst/>
          </a:prstGeom>
          <a:solidFill>
            <a:schemeClr val="bg1">
              <a:lumMod val="95000"/>
            </a:schemeClr>
          </a:solidFill>
        </p:spPr>
        <p:txBody>
          <a:bodyPr wrap="square" rtlCol="0">
            <a:spAutoFit/>
          </a:bodyPr>
          <a:lstStyle/>
          <a:p>
            <a:r>
              <a:rPr lang="it-IT" sz="1200" b="1" dirty="0" smtClean="0"/>
              <a:t>Dio-Trinità, sempre in missione!</a:t>
            </a:r>
          </a:p>
          <a:p>
            <a:endParaRPr lang="it-IT" sz="1200" b="1" dirty="0" smtClean="0"/>
          </a:p>
          <a:p>
            <a:r>
              <a:rPr lang="it-IT" sz="1200" b="1" dirty="0" smtClean="0"/>
              <a:t>L’azione </a:t>
            </a:r>
          </a:p>
          <a:p>
            <a:r>
              <a:rPr lang="it-IT" sz="1200" b="1" dirty="0" smtClean="0"/>
              <a:t>missionaria della Chiesa</a:t>
            </a:r>
            <a:endParaRPr lang="it-IT" sz="1200" b="1" dirty="0"/>
          </a:p>
        </p:txBody>
      </p:sp>
    </p:spTree>
    <p:extLst>
      <p:ext uri="{BB962C8B-B14F-4D97-AF65-F5344CB8AC3E}">
        <p14:creationId xmlns:p14="http://schemas.microsoft.com/office/powerpoint/2010/main" val="4065760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r>
              <a:rPr lang="it-IT"/>
              <a:t>www.lucianomeddi.eu</a:t>
            </a:r>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302AA2-5041-4A61-BBE3-B326C6C4B52B}" type="slidenum">
              <a:rPr lang="it-IT"/>
              <a:pPr>
                <a:defRPr/>
              </a:pPr>
              <a:t>‹N›</a:t>
            </a:fld>
            <a:endParaRPr lang="it-IT"/>
          </a:p>
        </p:txBody>
      </p:sp>
    </p:spTree>
    <p:extLst>
      <p:ext uri="{BB962C8B-B14F-4D97-AF65-F5344CB8AC3E}">
        <p14:creationId xmlns:p14="http://schemas.microsoft.com/office/powerpoint/2010/main" val="311395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991544" y="260648"/>
            <a:ext cx="9568909"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lstStyle>
            <a:lvl1pPr algn="r">
              <a:defRPr sz="3200">
                <a:solidFill>
                  <a:schemeClr val="accent2"/>
                </a:solidFill>
                <a:latin typeface="Britannic Bold" panose="020B0903060703020204" pitchFamily="34" charset="0"/>
              </a:defRPr>
            </a:lvl1pPr>
          </a:lstStyle>
          <a:p>
            <a:r>
              <a:rPr lang="it-IT" dirty="0"/>
              <a:t>Fare clic per modificare </a:t>
            </a:r>
            <a:br>
              <a:rPr lang="it-IT" dirty="0"/>
            </a:br>
            <a:r>
              <a:rPr lang="it-IT" dirty="0"/>
              <a:t>lo stile del titolo</a:t>
            </a:r>
          </a:p>
        </p:txBody>
      </p:sp>
      <p:sp>
        <p:nvSpPr>
          <p:cNvPr id="3" name="Segnaposto contenuto 2"/>
          <p:cNvSpPr>
            <a:spLocks noGrp="1"/>
          </p:cNvSpPr>
          <p:nvPr>
            <p:ph idx="1"/>
          </p:nvPr>
        </p:nvSpPr>
        <p:spPr>
          <a:xfrm>
            <a:off x="1775520" y="1628776"/>
            <a:ext cx="9806880" cy="4525963"/>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9" name="Picture 2" descr="http://www.missioitalia.it/images/logo_missi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3958"/>
          <a:stretch/>
        </p:blipFill>
        <p:spPr bwMode="auto">
          <a:xfrm>
            <a:off x="47328" y="164287"/>
            <a:ext cx="1512168"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p:cNvSpPr>
            <a:spLocks noGrp="1"/>
          </p:cNvSpPr>
          <p:nvPr>
            <p:ph type="dt" sz="half" idx="10"/>
          </p:nvPr>
        </p:nvSpPr>
        <p:spPr>
          <a:xfrm>
            <a:off x="1775519" y="6245225"/>
            <a:ext cx="7008648" cy="476250"/>
          </a:xfrm>
        </p:spPr>
        <p:txBody>
          <a:bodyPr/>
          <a:lstStyle>
            <a:lvl1pPr>
              <a:defRPr/>
            </a:lvl1pPr>
          </a:lstStyle>
          <a:p>
            <a:pPr>
              <a:defRPr/>
            </a:pPr>
            <a:r>
              <a:rPr lang="it-IT" dirty="0"/>
              <a:t>www.lucianomeddi.eu</a:t>
            </a:r>
          </a:p>
        </p:txBody>
      </p:sp>
      <p:sp>
        <p:nvSpPr>
          <p:cNvPr id="5" name="Segnaposto numero diapositiva 5"/>
          <p:cNvSpPr>
            <a:spLocks noGrp="1"/>
          </p:cNvSpPr>
          <p:nvPr>
            <p:ph type="sldNum" sz="quarter" idx="11"/>
          </p:nvPr>
        </p:nvSpPr>
        <p:spPr/>
        <p:txBody>
          <a:bodyPr/>
          <a:lstStyle>
            <a:lvl1pPr>
              <a:defRPr/>
            </a:lvl1pPr>
          </a:lstStyle>
          <a:p>
            <a:pPr>
              <a:defRPr/>
            </a:pPr>
            <a:fld id="{25BC34F4-02C1-410C-953D-B77F6D94B61F}" type="slidenum">
              <a:rPr lang="it-IT"/>
              <a:pPr>
                <a:defRPr/>
              </a:pPr>
              <a:t>‹N›</a:t>
            </a:fld>
            <a:endParaRPr lang="it-IT"/>
          </a:p>
        </p:txBody>
      </p:sp>
      <p:sp>
        <p:nvSpPr>
          <p:cNvPr id="6" name="CasellaDiTesto 5"/>
          <p:cNvSpPr txBox="1"/>
          <p:nvPr userDrawn="1"/>
        </p:nvSpPr>
        <p:spPr>
          <a:xfrm>
            <a:off x="47328" y="3212977"/>
            <a:ext cx="1344149" cy="2600712"/>
          </a:xfrm>
          <a:prstGeom prst="rect">
            <a:avLst/>
          </a:prstGeom>
          <a:solidFill>
            <a:schemeClr val="bg1">
              <a:lumMod val="95000"/>
            </a:schemeClr>
          </a:solidFill>
        </p:spPr>
        <p:txBody>
          <a:bodyPr wrap="square" rtlCol="0">
            <a:spAutoFit/>
          </a:bodyPr>
          <a:lstStyle/>
          <a:p>
            <a:pPr marL="0" indent="0">
              <a:buNone/>
            </a:pPr>
            <a:r>
              <a:rPr lang="it-IT" sz="1200" b="1" dirty="0"/>
              <a:t>1. Scelte</a:t>
            </a:r>
          </a:p>
          <a:p>
            <a:pPr marL="0" indent="0">
              <a:buNone/>
            </a:pPr>
            <a:r>
              <a:rPr lang="it-IT" sz="1200" b="1" dirty="0"/>
              <a:t>2. </a:t>
            </a:r>
            <a:r>
              <a:rPr lang="it-IT" sz="1200" b="1" dirty="0" err="1"/>
              <a:t>Receptio</a:t>
            </a:r>
            <a:r>
              <a:rPr lang="it-IT" sz="1200" b="1" dirty="0"/>
              <a:t>: evoluzione e/o involuzione?</a:t>
            </a:r>
          </a:p>
          <a:p>
            <a:pPr marL="0" indent="0">
              <a:buNone/>
            </a:pPr>
            <a:r>
              <a:rPr lang="it-IT" sz="1200" b="1" dirty="0"/>
              <a:t>3. Temi missiologico-missionari</a:t>
            </a:r>
          </a:p>
          <a:p>
            <a:pPr marL="257175" lvl="1" indent="-57150">
              <a:buNone/>
            </a:pPr>
            <a:r>
              <a:rPr lang="it-IT" sz="1100" b="1" dirty="0"/>
              <a:t>Il soggetto</a:t>
            </a:r>
          </a:p>
          <a:p>
            <a:pPr marL="257175" lvl="1" indent="-57150">
              <a:buNone/>
            </a:pPr>
            <a:r>
              <a:rPr lang="it-IT" sz="1100" b="1" dirty="0"/>
              <a:t>I mandati</a:t>
            </a:r>
          </a:p>
          <a:p>
            <a:pPr marL="257175" lvl="1" indent="-57150">
              <a:buNone/>
            </a:pPr>
            <a:r>
              <a:rPr lang="it-IT" sz="1100" b="1" dirty="0"/>
              <a:t>I contesti</a:t>
            </a:r>
          </a:p>
          <a:p>
            <a:pPr marL="257175" lvl="1" indent="-57150">
              <a:buNone/>
            </a:pPr>
            <a:r>
              <a:rPr lang="it-IT" sz="1100" b="1" dirty="0"/>
              <a:t>Le vie</a:t>
            </a:r>
          </a:p>
          <a:p>
            <a:pPr marL="257175" lvl="1" indent="-57150">
              <a:buNone/>
            </a:pPr>
            <a:r>
              <a:rPr lang="it-IT" sz="1100" b="1" dirty="0"/>
              <a:t>Le azioni</a:t>
            </a:r>
          </a:p>
          <a:p>
            <a:pPr marL="0" indent="0">
              <a:buNone/>
            </a:pPr>
            <a:r>
              <a:rPr lang="it-IT" sz="1200" b="1" dirty="0"/>
              <a:t>4. Scenari per i CMD</a:t>
            </a:r>
          </a:p>
        </p:txBody>
      </p:sp>
    </p:spTree>
    <p:extLst>
      <p:ext uri="{BB962C8B-B14F-4D97-AF65-F5344CB8AC3E}">
        <p14:creationId xmlns:p14="http://schemas.microsoft.com/office/powerpoint/2010/main" val="257677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it-IT"/>
              <a:t>www.lucianomeddi.eu</a:t>
            </a:r>
          </a:p>
        </p:txBody>
      </p:sp>
      <p:sp>
        <p:nvSpPr>
          <p:cNvPr id="8" name="Footer Placeholder 7"/>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pPr>
              <a:defRPr/>
            </a:pPr>
            <a:fld id="{8CC6CA9E-4E5B-4846-8694-32235A9DE9E9}" type="slidenum">
              <a:rPr lang="it-IT"/>
              <a:pPr>
                <a:defRPr/>
              </a:pPr>
              <a:t>‹N›</a:t>
            </a:fld>
            <a:endParaRPr lang="it-IT"/>
          </a:p>
        </p:txBody>
      </p:sp>
    </p:spTree>
    <p:extLst>
      <p:ext uri="{BB962C8B-B14F-4D97-AF65-F5344CB8AC3E}">
        <p14:creationId xmlns:p14="http://schemas.microsoft.com/office/powerpoint/2010/main" val="62611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it-IT"/>
              <a:t>www.lucianomeddi.eu</a:t>
            </a:r>
          </a:p>
        </p:txBody>
      </p:sp>
      <p:sp>
        <p:nvSpPr>
          <p:cNvPr id="4" name="Footer Placeholder 3"/>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8FE6033F-B401-4DB2-B2F4-F363BEBAC605}" type="slidenum">
              <a:rPr lang="it-IT"/>
              <a:pPr>
                <a:defRPr/>
              </a:pPr>
              <a:t>‹N›</a:t>
            </a:fld>
            <a:endParaRPr lang="it-IT"/>
          </a:p>
        </p:txBody>
      </p:sp>
    </p:spTree>
    <p:extLst>
      <p:ext uri="{BB962C8B-B14F-4D97-AF65-F5344CB8AC3E}">
        <p14:creationId xmlns:p14="http://schemas.microsoft.com/office/powerpoint/2010/main" val="401846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it-IT"/>
              <a:t>www.lucianomeddi.eu</a:t>
            </a:r>
          </a:p>
        </p:txBody>
      </p:sp>
      <p:sp>
        <p:nvSpPr>
          <p:cNvPr id="3" name="Footer Placeholder 2"/>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pPr>
              <a:defRPr/>
            </a:pPr>
            <a:fld id="{13BE8DCF-8673-4996-98EC-6093014BA42E}" type="slidenum">
              <a:rPr lang="it-IT"/>
              <a:pPr>
                <a:defRPr/>
              </a:pPr>
              <a:t>‹N›</a:t>
            </a:fld>
            <a:endParaRPr lang="it-IT"/>
          </a:p>
        </p:txBody>
      </p:sp>
    </p:spTree>
    <p:extLst>
      <p:ext uri="{BB962C8B-B14F-4D97-AF65-F5344CB8AC3E}">
        <p14:creationId xmlns:p14="http://schemas.microsoft.com/office/powerpoint/2010/main" val="11702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it-IT"/>
              <a:t>www.lucianomeddi.eu</a:t>
            </a:r>
          </a:p>
        </p:txBody>
      </p:sp>
      <p:sp>
        <p:nvSpPr>
          <p:cNvPr id="6" name="Footer Placeholder 5"/>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9AFD236E-DB55-4C29-AAE4-7E5C46AB12A5}" type="slidenum">
              <a:rPr lang="it-IT"/>
              <a:pPr>
                <a:defRPr/>
              </a:pPr>
              <a:t>‹N›</a:t>
            </a:fld>
            <a:endParaRPr lang="it-IT"/>
          </a:p>
        </p:txBody>
      </p:sp>
    </p:spTree>
    <p:extLst>
      <p:ext uri="{BB962C8B-B14F-4D97-AF65-F5344CB8AC3E}">
        <p14:creationId xmlns:p14="http://schemas.microsoft.com/office/powerpoint/2010/main" val="13960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it-IT"/>
              <a:t>www.lucianomeddi.eu</a:t>
            </a:r>
          </a:p>
        </p:txBody>
      </p:sp>
      <p:sp>
        <p:nvSpPr>
          <p:cNvPr id="6" name="Footer Placeholder 5"/>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B6A80577-78A6-4880-B15C-CBBEC160531D}" type="slidenum">
              <a:rPr lang="it-IT"/>
              <a:pPr>
                <a:defRPr/>
              </a:pPr>
              <a:t>‹N›</a:t>
            </a:fld>
            <a:endParaRPr lang="it-IT"/>
          </a:p>
        </p:txBody>
      </p:sp>
    </p:spTree>
    <p:extLst>
      <p:ext uri="{BB962C8B-B14F-4D97-AF65-F5344CB8AC3E}">
        <p14:creationId xmlns:p14="http://schemas.microsoft.com/office/powerpoint/2010/main" val="62333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t-IT"/>
              <a:t>www.lucianomeddi.eu</a:t>
            </a:r>
          </a:p>
        </p:txBody>
      </p:sp>
      <p:sp>
        <p:nvSpPr>
          <p:cNvPr id="5" name="Footer Placeholder 4"/>
          <p:cNvSpPr>
            <a:spLocks noGrp="1"/>
          </p:cNvSpPr>
          <p:nvPr>
            <p:ph type="ftr" sz="quarter" idx="11"/>
          </p:nvPr>
        </p:nvSpPr>
        <p:spPr>
          <a:xfrm>
            <a:off x="5422901" y="6237288"/>
            <a:ext cx="4138084" cy="476250"/>
          </a:xfrm>
          <a:prstGeom prst="rect">
            <a:avLst/>
          </a:prstGeom>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0E80684-004B-482C-A6C3-7A166EA9D53A}" type="slidenum">
              <a:rPr lang="it-IT"/>
              <a:pPr>
                <a:defRPr/>
              </a:pPr>
              <a:t>‹N›</a:t>
            </a:fld>
            <a:endParaRPr lang="it-IT"/>
          </a:p>
        </p:txBody>
      </p:sp>
    </p:spTree>
    <p:extLst>
      <p:ext uri="{BB962C8B-B14F-4D97-AF65-F5344CB8AC3E}">
        <p14:creationId xmlns:p14="http://schemas.microsoft.com/office/powerpoint/2010/main" val="64521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871531" y="3789040"/>
            <a:ext cx="5003341" cy="2160240"/>
          </a:xfrm>
        </p:spPr>
        <p:txBody>
          <a:bodyPr anchor="t"/>
          <a:lstStyle>
            <a:lvl1pPr algn="l">
              <a:defRPr sz="4000" b="1" cap="all">
                <a:solidFill>
                  <a:srgbClr val="FF0000"/>
                </a:solidFill>
              </a:defRPr>
            </a:lvl1pPr>
          </a:lstStyle>
          <a:p>
            <a:r>
              <a:rPr lang="it-IT" dirty="0"/>
              <a:t>Fare clic per modificare lo stile del titolo</a:t>
            </a:r>
          </a:p>
        </p:txBody>
      </p:sp>
      <p:sp>
        <p:nvSpPr>
          <p:cNvPr id="3" name="Segnaposto testo 2"/>
          <p:cNvSpPr>
            <a:spLocks noGrp="1"/>
          </p:cNvSpPr>
          <p:nvPr>
            <p:ph type="body" idx="1"/>
          </p:nvPr>
        </p:nvSpPr>
        <p:spPr>
          <a:xfrm>
            <a:off x="1865031" y="813112"/>
            <a:ext cx="4811473" cy="1500187"/>
          </a:xfrm>
        </p:spPr>
        <p:txBody>
          <a:bodyPr anchor="b"/>
          <a:lstStyle>
            <a:lvl1pPr marL="0" indent="0">
              <a:buNone/>
              <a:defRPr sz="28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
        <p:nvSpPr>
          <p:cNvPr id="4" name="Segnaposto data 3"/>
          <p:cNvSpPr>
            <a:spLocks noGrp="1"/>
          </p:cNvSpPr>
          <p:nvPr>
            <p:ph type="dt" sz="half" idx="10"/>
          </p:nvPr>
        </p:nvSpPr>
        <p:spPr>
          <a:xfrm>
            <a:off x="1967541" y="6346344"/>
            <a:ext cx="2844800" cy="365125"/>
          </a:xfrm>
        </p:spPr>
        <p:txBody>
          <a:bodyPr/>
          <a:lstStyle>
            <a:lvl1pPr>
              <a:defRPr/>
            </a:lvl1pPr>
          </a:lstStyle>
          <a:p>
            <a:pPr>
              <a:defRPr/>
            </a:pPr>
            <a:r>
              <a:rPr lang="it-IT"/>
              <a:t>www.lucianomeddi.eu</a:t>
            </a:r>
          </a:p>
        </p:txBody>
      </p:sp>
      <p:sp>
        <p:nvSpPr>
          <p:cNvPr id="6" name="Segnaposto numero diapositiva 5"/>
          <p:cNvSpPr>
            <a:spLocks noGrp="1"/>
          </p:cNvSpPr>
          <p:nvPr>
            <p:ph type="sldNum" sz="quarter" idx="12"/>
          </p:nvPr>
        </p:nvSpPr>
        <p:spPr/>
        <p:txBody>
          <a:bodyPr/>
          <a:lstStyle>
            <a:lvl1pPr>
              <a:defRPr/>
            </a:lvl1pPr>
          </a:lstStyle>
          <a:p>
            <a:pPr>
              <a:defRPr/>
            </a:pPr>
            <a:fld id="{B08476C2-573C-4F47-8C84-62A280F82A83}" type="slidenum">
              <a:rPr lang="it-IT"/>
              <a:pPr>
                <a:defRPr/>
              </a:pPr>
              <a:t>‹N›</a:t>
            </a:fld>
            <a:endParaRPr lang="it-IT"/>
          </a:p>
        </p:txBody>
      </p:sp>
      <p:grpSp>
        <p:nvGrpSpPr>
          <p:cNvPr id="10" name="Gruppo 9"/>
          <p:cNvGrpSpPr/>
          <p:nvPr userDrawn="1"/>
        </p:nvGrpSpPr>
        <p:grpSpPr>
          <a:xfrm>
            <a:off x="7032104" y="692696"/>
            <a:ext cx="5007604" cy="5256584"/>
            <a:chOff x="6096000" y="692696"/>
            <a:chExt cx="5720316" cy="5400600"/>
          </a:xfrm>
        </p:grpSpPr>
        <p:pic>
          <p:nvPicPr>
            <p:cNvPr id="11" name="Picture 2" descr="Nessuna descrizione della foto disponi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2696"/>
              <a:ext cx="572031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missioitalia.it/images/logo_missio.png"/>
            <p:cNvPicPr>
              <a:picLocks noChangeAspect="1" noChangeArrowheads="1"/>
            </p:cNvPicPr>
            <p:nvPr/>
          </p:nvPicPr>
          <p:blipFill rotWithShape="1">
            <a:blip r:embed="rId3">
              <a:extLst>
                <a:ext uri="{28A0092B-C50C-407E-A947-70E740481C1C}">
                  <a14:useLocalDpi xmlns:a14="http://schemas.microsoft.com/office/drawing/2010/main" val="0"/>
                </a:ext>
              </a:extLst>
            </a:blip>
            <a:srcRect r="23958"/>
            <a:stretch/>
          </p:blipFill>
          <p:spPr bwMode="auto">
            <a:xfrm>
              <a:off x="6672064" y="2540637"/>
              <a:ext cx="4388579" cy="355265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asellaDiTesto 12"/>
          <p:cNvSpPr txBox="1"/>
          <p:nvPr userDrawn="1"/>
        </p:nvSpPr>
        <p:spPr>
          <a:xfrm>
            <a:off x="131337" y="4840790"/>
            <a:ext cx="1500167" cy="1384995"/>
          </a:xfrm>
          <a:prstGeom prst="rect">
            <a:avLst/>
          </a:prstGeom>
          <a:solidFill>
            <a:schemeClr val="bg1">
              <a:lumMod val="95000"/>
            </a:schemeClr>
          </a:solidFill>
        </p:spPr>
        <p:txBody>
          <a:bodyPr wrap="square" rtlCol="0">
            <a:spAutoFit/>
          </a:bodyPr>
          <a:lstStyle/>
          <a:p>
            <a:r>
              <a:rPr lang="it-IT" sz="1200" b="1" dirty="0" smtClean="0"/>
              <a:t>Dio-Trinità, sempre in missione!</a:t>
            </a:r>
          </a:p>
          <a:p>
            <a:endParaRPr lang="it-IT" sz="1200" b="1" dirty="0" smtClean="0"/>
          </a:p>
          <a:p>
            <a:r>
              <a:rPr lang="it-IT" sz="1200" b="1" dirty="0" smtClean="0"/>
              <a:t>L’azione </a:t>
            </a:r>
          </a:p>
          <a:p>
            <a:r>
              <a:rPr lang="it-IT" sz="1200" b="1" dirty="0" smtClean="0"/>
              <a:t>missionaria della Chiesa</a:t>
            </a:r>
            <a:endParaRPr lang="it-IT" sz="1200" b="1" dirty="0"/>
          </a:p>
        </p:txBody>
      </p:sp>
    </p:spTree>
    <p:extLst>
      <p:ext uri="{BB962C8B-B14F-4D97-AF65-F5344CB8AC3E}">
        <p14:creationId xmlns:p14="http://schemas.microsoft.com/office/powerpoint/2010/main" val="234372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xfrm>
            <a:off x="1915344" y="226976"/>
            <a:ext cx="9662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dirty="0"/>
              <a:t>Fare clic per modificare lo stile del titolo</a:t>
            </a:r>
          </a:p>
        </p:txBody>
      </p:sp>
      <p:sp>
        <p:nvSpPr>
          <p:cNvPr id="2052" name="Rectangle 4"/>
          <p:cNvSpPr>
            <a:spLocks noGrp="1" noChangeArrowheads="1"/>
          </p:cNvSpPr>
          <p:nvPr>
            <p:ph type="body" idx="1"/>
          </p:nvPr>
        </p:nvSpPr>
        <p:spPr bwMode="auto">
          <a:xfrm>
            <a:off x="1915344" y="1628776"/>
            <a:ext cx="966705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0"/>
            <a:r>
              <a:rPr lang="it-IT" dirty="0"/>
              <a:t>Quinto livello</a:t>
            </a:r>
          </a:p>
        </p:txBody>
      </p:sp>
      <p:sp>
        <p:nvSpPr>
          <p:cNvPr id="4101" name="Rectangle 5"/>
          <p:cNvSpPr>
            <a:spLocks noGrp="1" noChangeArrowheads="1"/>
          </p:cNvSpPr>
          <p:nvPr>
            <p:ph type="dt" sz="half" idx="2"/>
          </p:nvPr>
        </p:nvSpPr>
        <p:spPr bwMode="auto">
          <a:xfrm>
            <a:off x="1915343" y="6245225"/>
            <a:ext cx="6868823" cy="476250"/>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pPr>
              <a:defRPr/>
            </a:pPr>
            <a:r>
              <a:rPr lang="it-IT"/>
              <a:t>www.lucianomeddi.eu</a:t>
            </a:r>
            <a:endParaRPr lang="it-IT" dirty="0"/>
          </a:p>
        </p:txBody>
      </p:sp>
      <p:sp>
        <p:nvSpPr>
          <p:cNvPr id="4103" name="Rectangle 7"/>
          <p:cNvSpPr>
            <a:spLocks noGrp="1" noChangeArrowheads="1"/>
          </p:cNvSpPr>
          <p:nvPr>
            <p:ph type="sldNum" sz="quarter" idx="4"/>
          </p:nvPr>
        </p:nvSpPr>
        <p:spPr bwMode="auto">
          <a:xfrm>
            <a:off x="9935634" y="6245225"/>
            <a:ext cx="1646767" cy="476250"/>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tx1"/>
                </a:solidFill>
              </a:defRPr>
            </a:lvl1pPr>
          </a:lstStyle>
          <a:p>
            <a:pPr>
              <a:defRPr/>
            </a:pPr>
            <a:fld id="{74D7DE19-6792-44C8-A36C-A67019952939}" type="slidenum">
              <a:rPr lang="it-IT"/>
              <a:pPr>
                <a:defRPr/>
              </a:pPr>
              <a:t>‹N›</a:t>
            </a:fld>
            <a:endParaRPr lang="it-IT"/>
          </a:p>
        </p:txBody>
      </p:sp>
      <p:pic>
        <p:nvPicPr>
          <p:cNvPr id="2055" name="Picture 8" descr="titolo_urbaniana_it"/>
          <p:cNvPicPr>
            <a:picLocks noChangeAspect="1" noChangeArrowheads="1"/>
          </p:cNvPicPr>
          <p:nvPr/>
        </p:nvPicPr>
        <p:blipFill rotWithShape="1">
          <a:blip r:embed="rId12">
            <a:extLst>
              <a:ext uri="{28A0092B-C50C-407E-A947-70E740481C1C}">
                <a14:useLocalDpi xmlns:a14="http://schemas.microsoft.com/office/drawing/2010/main" val="0"/>
              </a:ext>
            </a:extLst>
          </a:blip>
          <a:srcRect t="84959"/>
          <a:stretch/>
        </p:blipFill>
        <p:spPr bwMode="auto">
          <a:xfrm>
            <a:off x="155682" y="140697"/>
            <a:ext cx="1488017" cy="119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90"/>
          <p:cNvPicPr/>
          <p:nvPr userDrawn="1"/>
        </p:nvPicPr>
        <p:blipFill rotWithShape="1">
          <a:blip r:embed="rId13"/>
          <a:srcRect l="62290" t="24754" b="16516"/>
          <a:stretch/>
        </p:blipFill>
        <p:spPr bwMode="auto">
          <a:xfrm>
            <a:off x="95872" y="1628776"/>
            <a:ext cx="1607639" cy="2952352"/>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Lst>
  <p:hf hdr="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Rounded MT Bold" pitchFamily="34" charset="0"/>
          <a:cs typeface="Arial" charset="0"/>
        </a:defRPr>
      </a:lvl2pPr>
      <a:lvl3pPr algn="l" rtl="0" eaLnBrk="0" fontAlgn="base" hangingPunct="0">
        <a:spcBef>
          <a:spcPct val="0"/>
        </a:spcBef>
        <a:spcAft>
          <a:spcPct val="0"/>
        </a:spcAft>
        <a:defRPr sz="4000">
          <a:solidFill>
            <a:schemeClr val="tx1"/>
          </a:solidFill>
          <a:latin typeface="Arial Rounded MT Bold" pitchFamily="34" charset="0"/>
          <a:cs typeface="Arial" charset="0"/>
        </a:defRPr>
      </a:lvl3pPr>
      <a:lvl4pPr algn="l" rtl="0" eaLnBrk="0" fontAlgn="base" hangingPunct="0">
        <a:spcBef>
          <a:spcPct val="0"/>
        </a:spcBef>
        <a:spcAft>
          <a:spcPct val="0"/>
        </a:spcAft>
        <a:defRPr sz="4000">
          <a:solidFill>
            <a:schemeClr val="tx1"/>
          </a:solidFill>
          <a:latin typeface="Arial Rounded MT Bold" pitchFamily="34" charset="0"/>
          <a:cs typeface="Arial" charset="0"/>
        </a:defRPr>
      </a:lvl4pPr>
      <a:lvl5pPr algn="l" rtl="0" eaLnBrk="0" fontAlgn="base" hangingPunct="0">
        <a:spcBef>
          <a:spcPct val="0"/>
        </a:spcBef>
        <a:spcAft>
          <a:spcPct val="0"/>
        </a:spcAft>
        <a:defRPr sz="4000">
          <a:solidFill>
            <a:schemeClr val="tx1"/>
          </a:solidFill>
          <a:latin typeface="Arial Rounded MT Bold" pitchFamily="34" charset="0"/>
          <a:cs typeface="Arial" charset="0"/>
        </a:defRPr>
      </a:lvl5pPr>
      <a:lvl6pPr marL="457200" algn="l" rtl="0" fontAlgn="base">
        <a:spcBef>
          <a:spcPct val="0"/>
        </a:spcBef>
        <a:spcAft>
          <a:spcPct val="0"/>
        </a:spcAft>
        <a:defRPr sz="4000">
          <a:solidFill>
            <a:srgbClr val="FFFF00"/>
          </a:solidFill>
          <a:latin typeface="Arial Rounded MT Bold" pitchFamily="34" charset="0"/>
          <a:cs typeface="Arial" charset="0"/>
        </a:defRPr>
      </a:lvl6pPr>
      <a:lvl7pPr marL="914400" algn="l" rtl="0" fontAlgn="base">
        <a:spcBef>
          <a:spcPct val="0"/>
        </a:spcBef>
        <a:spcAft>
          <a:spcPct val="0"/>
        </a:spcAft>
        <a:defRPr sz="4000">
          <a:solidFill>
            <a:srgbClr val="FFFF00"/>
          </a:solidFill>
          <a:latin typeface="Arial Rounded MT Bold" pitchFamily="34" charset="0"/>
          <a:cs typeface="Arial" charset="0"/>
        </a:defRPr>
      </a:lvl7pPr>
      <a:lvl8pPr marL="1371600" algn="l" rtl="0" fontAlgn="base">
        <a:spcBef>
          <a:spcPct val="0"/>
        </a:spcBef>
        <a:spcAft>
          <a:spcPct val="0"/>
        </a:spcAft>
        <a:defRPr sz="4000">
          <a:solidFill>
            <a:srgbClr val="FFFF00"/>
          </a:solidFill>
          <a:latin typeface="Arial Rounded MT Bold" pitchFamily="34" charset="0"/>
          <a:cs typeface="Arial" charset="0"/>
        </a:defRPr>
      </a:lvl8pPr>
      <a:lvl9pPr marL="1828800" algn="l" rtl="0" fontAlgn="base">
        <a:spcBef>
          <a:spcPct val="0"/>
        </a:spcBef>
        <a:spcAft>
          <a:spcPct val="0"/>
        </a:spcAft>
        <a:defRPr sz="4000">
          <a:solidFill>
            <a:srgbClr val="FFFF00"/>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3075"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a:t>www.lucianomeddi.eu</a:t>
            </a: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7CF13D-2971-4B73-887E-1473D51520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7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lucianomeddi.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vatican.va/holy_father/francesco/apost_exhortations/documents/papa-francesco_esortazione-ap_20131124_evangelii-gaudium_it.html#_ftn13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atican.va/archive/hist_councils/ii_vatican_council/documents/vat-ii_const_19631204_sacrosanctum-concilium_it.html#_ftn15" TargetMode="External"/><Relationship Id="rId2" Type="http://schemas.openxmlformats.org/officeDocument/2006/relationships/hyperlink" Target="http://www.vatican.va/archive/hist_councils/ii_vatican_council/documents/vat-ii_const_19631204_sacrosanctum-concilium_it.html#_ftn1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11"/>
          </p:nvPr>
        </p:nvSpPr>
        <p:spPr>
          <a:xfrm>
            <a:off x="807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EA07A1-97AF-4C7D-B29A-6DB0DD6F593E}" type="slidenum">
              <a:rPr lang="it-IT" b="0" smtClean="0"/>
              <a:pPr eaLnBrk="1" hangingPunct="1"/>
              <a:t>1</a:t>
            </a:fld>
            <a:endParaRPr lang="it-IT" b="0"/>
          </a:p>
        </p:txBody>
      </p:sp>
      <p:sp>
        <p:nvSpPr>
          <p:cNvPr id="12291" name="Rectangle 2"/>
          <p:cNvSpPr>
            <a:spLocks noGrp="1" noChangeArrowheads="1"/>
          </p:cNvSpPr>
          <p:nvPr>
            <p:ph type="ctrTitle" idx="4294967295"/>
          </p:nvPr>
        </p:nvSpPr>
        <p:spPr>
          <a:xfrm>
            <a:off x="1886636" y="1164705"/>
            <a:ext cx="3849324" cy="4896544"/>
          </a:xfrm>
          <a:noFill/>
        </p:spPr>
        <p:txBody>
          <a:bodyPr/>
          <a:lstStyle/>
          <a:p>
            <a:pPr>
              <a:spcBef>
                <a:spcPts val="0"/>
              </a:spcBef>
              <a:spcAft>
                <a:spcPts val="0"/>
              </a:spcAft>
            </a:pPr>
            <a:r>
              <a:rPr lang="it-IT" sz="36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t>I fondamenti della missione.</a:t>
            </a:r>
            <a:br>
              <a:rPr lang="it-IT" sz="36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br>
            <a:r>
              <a:rPr lang="it-IT" sz="18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t>Nuove vie di annuncio di una Chiesa </a:t>
            </a:r>
            <a:r>
              <a:rPr lang="it-IT" sz="1800" kern="1400" spc="-50" dirty="0" smtClean="0">
                <a:solidFill>
                  <a:srgbClr val="2E74B5"/>
                </a:solidFill>
                <a:latin typeface="Cambria" panose="02040503050406030204" pitchFamily="18" charset="0"/>
                <a:ea typeface="Times New Roman" panose="02020603050405020304" pitchFamily="18" charset="0"/>
                <a:cs typeface="Times New Roman" panose="02020603050405020304" pitchFamily="18" charset="0"/>
              </a:rPr>
              <a:t>in uscita</a:t>
            </a:r>
            <a:r>
              <a:rPr lang="it-IT" sz="36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t> </a:t>
            </a:r>
            <a:r>
              <a:rPr lang="it-IT"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t/>
            </a:r>
            <a:br>
              <a:rPr lang="it-IT"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br>
            <a:r>
              <a:rPr lang="it-IT" sz="48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t/>
            </a:r>
            <a:br>
              <a:rPr lang="it-IT" sz="4800" kern="1400" spc="-50" dirty="0">
                <a:solidFill>
                  <a:srgbClr val="2E74B5"/>
                </a:solidFill>
                <a:latin typeface="Cambria" panose="02040503050406030204" pitchFamily="18" charset="0"/>
                <a:ea typeface="Times New Roman" panose="02020603050405020304" pitchFamily="18" charset="0"/>
                <a:cs typeface="Times New Roman" panose="02020603050405020304" pitchFamily="18" charset="0"/>
              </a:rPr>
            </a:br>
            <a:r>
              <a:rPr lang="it-IT" sz="1800" b="1" dirty="0">
                <a:latin typeface="Calibri" panose="020F0502020204030204" pitchFamily="34" charset="0"/>
                <a:ea typeface="Calibri" panose="020F0502020204030204" pitchFamily="34" charset="0"/>
                <a:cs typeface="Times New Roman" panose="02020603050405020304" pitchFamily="18" charset="0"/>
              </a:rPr>
              <a:t>intervento di don Luciano MEDDI </a:t>
            </a:r>
            <a:r>
              <a:rPr lang="it-IT" sz="1800" b="1" dirty="0" smtClean="0">
                <a:latin typeface="Calibri" panose="020F0502020204030204" pitchFamily="34" charset="0"/>
                <a:ea typeface="Calibri" panose="020F0502020204030204" pitchFamily="34" charset="0"/>
                <a:cs typeface="Times New Roman" panose="02020603050405020304" pitchFamily="18" charset="0"/>
              </a:rPr>
              <a:t>al Corso Intensivo di formazione missionaria. Diocesi di Trani-Barletta-Bisceglie</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294" name="Segnaposto data 2"/>
          <p:cNvSpPr>
            <a:spLocks noGrp="1"/>
          </p:cNvSpPr>
          <p:nvPr>
            <p:ph type="dt"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t>www.lucianomeddi.eu</a:t>
            </a:r>
          </a:p>
        </p:txBody>
      </p:sp>
      <p:grpSp>
        <p:nvGrpSpPr>
          <p:cNvPr id="2" name="Gruppo 1"/>
          <p:cNvGrpSpPr/>
          <p:nvPr/>
        </p:nvGrpSpPr>
        <p:grpSpPr>
          <a:xfrm>
            <a:off x="6096000" y="692696"/>
            <a:ext cx="5720316" cy="5400600"/>
            <a:chOff x="6096000" y="692696"/>
            <a:chExt cx="5720316" cy="5400600"/>
          </a:xfrm>
        </p:grpSpPr>
        <p:pic>
          <p:nvPicPr>
            <p:cNvPr id="1026" name="Picture 2" descr="Nessuna descrizione della foto disponi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2696"/>
              <a:ext cx="572031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issioitalia.it/images/logo_missio.png"/>
            <p:cNvPicPr>
              <a:picLocks noChangeAspect="1" noChangeArrowheads="1"/>
            </p:cNvPicPr>
            <p:nvPr/>
          </p:nvPicPr>
          <p:blipFill rotWithShape="1">
            <a:blip r:embed="rId3">
              <a:extLst>
                <a:ext uri="{28A0092B-C50C-407E-A947-70E740481C1C}">
                  <a14:useLocalDpi xmlns:a14="http://schemas.microsoft.com/office/drawing/2010/main" val="0"/>
                </a:ext>
              </a:extLst>
            </a:blip>
            <a:srcRect r="23958"/>
            <a:stretch/>
          </p:blipFill>
          <p:spPr bwMode="auto">
            <a:xfrm>
              <a:off x="6672064" y="2540637"/>
              <a:ext cx="4388579" cy="355265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2000" dirty="0">
                <a:solidFill>
                  <a:srgbClr val="333399"/>
                </a:solidFill>
              </a:rPr>
              <a:t>1. PARTE PRIMA Quando diciamo missione…</a:t>
            </a:r>
            <a:br>
              <a:rPr lang="it-IT" sz="2000" dirty="0">
                <a:solidFill>
                  <a:srgbClr val="333399"/>
                </a:solidFill>
              </a:rPr>
            </a:br>
            <a:r>
              <a:rPr lang="it-IT" sz="2000" dirty="0">
                <a:solidFill>
                  <a:srgbClr val="333399"/>
                </a:solidFill>
              </a:rPr>
              <a:t>Dio-Trinità, sempre in missione!</a:t>
            </a:r>
            <a:r>
              <a:rPr lang="it-IT" dirty="0">
                <a:solidFill>
                  <a:srgbClr val="333399"/>
                </a:solidFill>
              </a:rPr>
              <a:t/>
            </a:r>
            <a:br>
              <a:rPr lang="it-IT" dirty="0">
                <a:solidFill>
                  <a:srgbClr val="333399"/>
                </a:solidFill>
              </a:rPr>
            </a:br>
            <a:r>
              <a:rPr lang="it-IT" dirty="0">
                <a:solidFill>
                  <a:srgbClr val="333399"/>
                </a:solidFill>
              </a:rPr>
              <a:t>Sviluppo conciliare</a:t>
            </a:r>
            <a:endParaRPr lang="it-IT" dirty="0"/>
          </a:p>
        </p:txBody>
      </p:sp>
      <p:sp>
        <p:nvSpPr>
          <p:cNvPr id="2" name="Sottotitolo 1"/>
          <p:cNvSpPr>
            <a:spLocks noGrp="1"/>
          </p:cNvSpPr>
          <p:nvPr>
            <p:ph idx="1"/>
          </p:nvPr>
        </p:nvSpPr>
        <p:spPr/>
        <p:txBody>
          <a:bodyPr>
            <a:normAutofit fontScale="92500" lnSpcReduction="20000"/>
          </a:bodyPr>
          <a:lstStyle/>
          <a:p>
            <a:r>
              <a:rPr lang="it-IT" b="1" dirty="0" smtClean="0">
                <a:solidFill>
                  <a:srgbClr val="FF0000"/>
                </a:solidFill>
              </a:rPr>
              <a:t>Terza fase</a:t>
            </a:r>
            <a:r>
              <a:rPr lang="it-IT" b="1" dirty="0" smtClean="0"/>
              <a:t>: collaborare alla umanizzazione del mondo (GS; AG; NA)</a:t>
            </a:r>
          </a:p>
          <a:p>
            <a:pPr lvl="1"/>
            <a:r>
              <a:rPr lang="it-IT" dirty="0" smtClean="0"/>
              <a:t>GS c. IV La missione della chiesa nel mondo contemporaneo</a:t>
            </a:r>
            <a:br>
              <a:rPr lang="it-IT" dirty="0" smtClean="0"/>
            </a:br>
            <a:r>
              <a:rPr lang="it-IT" dirty="0"/>
              <a:t>40. Mutua relazione tra Chiesa e mondo</a:t>
            </a:r>
            <a:r>
              <a:rPr lang="it-IT" dirty="0" smtClean="0"/>
              <a:t>.</a:t>
            </a:r>
            <a:br>
              <a:rPr lang="it-IT" dirty="0" smtClean="0"/>
            </a:br>
            <a:r>
              <a:rPr lang="it-IT" dirty="0"/>
              <a:t>41. L'aiuto che la Chiesa intende offrire agli individui</a:t>
            </a:r>
            <a:r>
              <a:rPr lang="it-IT" dirty="0" smtClean="0"/>
              <a:t>.</a:t>
            </a:r>
            <a:br>
              <a:rPr lang="it-IT" dirty="0" smtClean="0"/>
            </a:br>
            <a:r>
              <a:rPr lang="it-IT" dirty="0"/>
              <a:t>42. L'aiuto che la Chiesa intende dare alla società umana</a:t>
            </a:r>
            <a:r>
              <a:rPr lang="it-IT" dirty="0" smtClean="0"/>
              <a:t>.</a:t>
            </a:r>
            <a:br>
              <a:rPr lang="it-IT" dirty="0" smtClean="0"/>
            </a:br>
            <a:r>
              <a:rPr lang="it-IT" dirty="0"/>
              <a:t>43. L'aiuto che la Chiesa intende dare all'attività umana per mezzo dei cristiani</a:t>
            </a:r>
            <a:r>
              <a:rPr lang="it-IT" dirty="0" smtClean="0"/>
              <a:t>.</a:t>
            </a:r>
            <a:br>
              <a:rPr lang="it-IT" dirty="0" smtClean="0"/>
            </a:br>
            <a:r>
              <a:rPr lang="it-IT" dirty="0"/>
              <a:t>44. L'aiuto che la Chiesa riceve dal mondo contemporaneo</a:t>
            </a:r>
            <a:r>
              <a:rPr lang="it-IT" dirty="0" smtClean="0"/>
              <a:t>.</a:t>
            </a:r>
            <a:br>
              <a:rPr lang="it-IT" dirty="0" smtClean="0"/>
            </a:br>
            <a:r>
              <a:rPr lang="it-IT" dirty="0"/>
              <a:t>45. Cristo, l'alfa e l'omega.</a:t>
            </a:r>
            <a:endParaRPr lang="it-IT" dirty="0" smtClean="0"/>
          </a:p>
          <a:p>
            <a:endParaRPr lang="it-IT" dirty="0"/>
          </a:p>
        </p:txBody>
      </p:sp>
    </p:spTree>
    <p:extLst>
      <p:ext uri="{BB962C8B-B14F-4D97-AF65-F5344CB8AC3E}">
        <p14:creationId xmlns:p14="http://schemas.microsoft.com/office/powerpoint/2010/main" val="319918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3600" dirty="0"/>
              <a:t>1. PARTE PRIMA Quando diciamo missione…</a:t>
            </a:r>
            <a:br>
              <a:rPr lang="it-IT" sz="3600" dirty="0"/>
            </a:br>
            <a:r>
              <a:rPr lang="it-IT" sz="3600" dirty="0"/>
              <a:t>Dio-Trinità, sempre in missione!</a:t>
            </a:r>
            <a:endParaRPr lang="it-IT" dirty="0"/>
          </a:p>
        </p:txBody>
      </p:sp>
      <p:sp>
        <p:nvSpPr>
          <p:cNvPr id="2" name="Sottotitolo 1"/>
          <p:cNvSpPr>
            <a:spLocks noGrp="1"/>
          </p:cNvSpPr>
          <p:nvPr>
            <p:ph idx="1"/>
          </p:nvPr>
        </p:nvSpPr>
        <p:spPr/>
        <p:txBody>
          <a:bodyPr>
            <a:normAutofit/>
          </a:bodyPr>
          <a:lstStyle/>
          <a:p>
            <a:r>
              <a:rPr lang="it-IT" b="1" dirty="0" smtClean="0">
                <a:solidFill>
                  <a:srgbClr val="FF0000"/>
                </a:solidFill>
              </a:rPr>
              <a:t>Terza fase</a:t>
            </a:r>
            <a:r>
              <a:rPr lang="it-IT" dirty="0" smtClean="0"/>
              <a:t>: </a:t>
            </a:r>
            <a:r>
              <a:rPr lang="it-IT" b="1" dirty="0" smtClean="0"/>
              <a:t>collaborare alla umanizzazione del mondo</a:t>
            </a:r>
            <a:r>
              <a:rPr lang="it-IT" dirty="0" smtClean="0"/>
              <a:t> (GS; AG; NA)</a:t>
            </a:r>
          </a:p>
          <a:p>
            <a:pPr lvl="1"/>
            <a:r>
              <a:rPr lang="it-IT" dirty="0" smtClean="0"/>
              <a:t>NA 2 «Dai </a:t>
            </a:r>
            <a:r>
              <a:rPr lang="it-IT" dirty="0"/>
              <a:t>tempi più antichi fino ad oggi presso i vari popoli si trova una certa sensibilità a quella forza arcana che è presente al corso delle cose e agli avvenimenti della vita umana, ed anzi talvolta vi riconosce la Divinità suprema o il Padre. Questa sensibilità e questa conoscenza compenetrano la vita in un intimo senso </a:t>
            </a:r>
            <a:r>
              <a:rPr lang="it-IT" dirty="0" smtClean="0"/>
              <a:t>religioso»</a:t>
            </a:r>
          </a:p>
          <a:p>
            <a:endParaRPr lang="it-IT" dirty="0"/>
          </a:p>
        </p:txBody>
      </p:sp>
    </p:spTree>
    <p:extLst>
      <p:ext uri="{BB962C8B-B14F-4D97-AF65-F5344CB8AC3E}">
        <p14:creationId xmlns:p14="http://schemas.microsoft.com/office/powerpoint/2010/main" val="41160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a:r>
              <a:rPr lang="it-IT" sz="2000" dirty="0">
                <a:solidFill>
                  <a:srgbClr val="333399"/>
                </a:solidFill>
                <a:latin typeface="Britannic Bold" panose="020B0903060703020204" pitchFamily="34" charset="0"/>
              </a:rPr>
              <a:t>1. PARTE PRIMA Quando diciamo missione…</a:t>
            </a:r>
            <a:br>
              <a:rPr lang="it-IT" sz="2000" dirty="0">
                <a:solidFill>
                  <a:srgbClr val="333399"/>
                </a:solidFill>
                <a:latin typeface="Britannic Bold" panose="020B0903060703020204" pitchFamily="34" charset="0"/>
              </a:rPr>
            </a:br>
            <a:r>
              <a:rPr lang="it-IT" sz="2000" dirty="0">
                <a:solidFill>
                  <a:srgbClr val="333399"/>
                </a:solidFill>
                <a:latin typeface="Britannic Bold" panose="020B0903060703020204" pitchFamily="34" charset="0"/>
              </a:rPr>
              <a:t>Dio-Trinità, sempre in missione!</a:t>
            </a:r>
            <a:r>
              <a:rPr lang="it-IT" sz="3200" dirty="0">
                <a:solidFill>
                  <a:srgbClr val="333399"/>
                </a:solidFill>
                <a:latin typeface="Britannic Bold" panose="020B0903060703020204" pitchFamily="34" charset="0"/>
              </a:rPr>
              <a:t/>
            </a:r>
            <a:br>
              <a:rPr lang="it-IT" sz="3200" dirty="0">
                <a:solidFill>
                  <a:srgbClr val="333399"/>
                </a:solidFill>
                <a:latin typeface="Britannic Bold" panose="020B0903060703020204" pitchFamily="34" charset="0"/>
              </a:rPr>
            </a:br>
            <a:r>
              <a:rPr lang="it-IT" sz="3200" dirty="0">
                <a:solidFill>
                  <a:srgbClr val="333399"/>
                </a:solidFill>
                <a:latin typeface="Britannic Bold" panose="020B0903060703020204" pitchFamily="34" charset="0"/>
              </a:rPr>
              <a:t>Sviluppo conciliare</a:t>
            </a:r>
            <a:endParaRPr lang="it-IT" sz="3600" b="1" dirty="0"/>
          </a:p>
        </p:txBody>
      </p:sp>
      <p:sp>
        <p:nvSpPr>
          <p:cNvPr id="303108" name="Rectangle 4"/>
          <p:cNvSpPr>
            <a:spLocks noGrp="1" noChangeArrowheads="1"/>
          </p:cNvSpPr>
          <p:nvPr>
            <p:ph type="body" sz="half" idx="2"/>
          </p:nvPr>
        </p:nvSpPr>
        <p:spPr>
          <a:xfrm>
            <a:off x="1915344" y="1600201"/>
            <a:ext cx="9662864" cy="4525963"/>
          </a:xfrm>
        </p:spPr>
        <p:txBody>
          <a:bodyPr numCol="2"/>
          <a:lstStyle/>
          <a:p>
            <a:pPr>
              <a:lnSpc>
                <a:spcPct val="80000"/>
              </a:lnSpc>
              <a:buNone/>
            </a:pPr>
            <a:r>
              <a:rPr lang="it-IT" sz="2400" b="1" dirty="0">
                <a:solidFill>
                  <a:srgbClr val="FF0000"/>
                </a:solidFill>
              </a:rPr>
              <a:t>Terza fase</a:t>
            </a:r>
            <a:r>
              <a:rPr lang="it-IT" sz="2400" b="1" dirty="0"/>
              <a:t>: </a:t>
            </a:r>
            <a:r>
              <a:rPr lang="it-IT" sz="2400" b="1" dirty="0" smtClean="0"/>
              <a:t>la sintesi di </a:t>
            </a:r>
            <a:r>
              <a:rPr lang="it-IT" sz="2400" b="1" dirty="0" smtClean="0">
                <a:solidFill>
                  <a:srgbClr val="FF0000"/>
                </a:solidFill>
              </a:rPr>
              <a:t>AG</a:t>
            </a:r>
            <a:endParaRPr lang="it-IT" sz="2400" b="1" dirty="0"/>
          </a:p>
          <a:p>
            <a:pPr>
              <a:lnSpc>
                <a:spcPct val="80000"/>
              </a:lnSpc>
              <a:buFontTx/>
              <a:buNone/>
            </a:pPr>
            <a:endParaRPr lang="it-IT" altLang="it-IT" sz="1600" b="1" dirty="0" smtClean="0"/>
          </a:p>
          <a:p>
            <a:pPr>
              <a:lnSpc>
                <a:spcPct val="80000"/>
              </a:lnSpc>
              <a:buFontTx/>
              <a:buNone/>
            </a:pPr>
            <a:endParaRPr lang="it-IT" altLang="it-IT" sz="1600" b="1" dirty="0"/>
          </a:p>
          <a:p>
            <a:pPr>
              <a:lnSpc>
                <a:spcPct val="80000"/>
              </a:lnSpc>
              <a:buFontTx/>
              <a:buNone/>
            </a:pPr>
            <a:endParaRPr lang="it-IT" altLang="it-IT" sz="1600" b="1" dirty="0" smtClean="0"/>
          </a:p>
          <a:p>
            <a:pPr>
              <a:lnSpc>
                <a:spcPct val="80000"/>
              </a:lnSpc>
              <a:buFontTx/>
              <a:buNone/>
            </a:pPr>
            <a:r>
              <a:rPr lang="it-IT" altLang="it-IT" sz="1600" b="1" dirty="0" smtClean="0"/>
              <a:t>1 </a:t>
            </a:r>
            <a:r>
              <a:rPr lang="it-IT" altLang="it-IT" sz="1600" b="1" dirty="0"/>
              <a:t>proemio</a:t>
            </a:r>
          </a:p>
          <a:p>
            <a:pPr>
              <a:lnSpc>
                <a:spcPct val="80000"/>
              </a:lnSpc>
              <a:buFontTx/>
              <a:buNone/>
            </a:pPr>
            <a:r>
              <a:rPr lang="it-IT" altLang="it-IT" sz="1600" b="1" dirty="0"/>
              <a:t>capitolo I principi dottrinali</a:t>
            </a:r>
          </a:p>
          <a:p>
            <a:pPr>
              <a:lnSpc>
                <a:spcPct val="80000"/>
              </a:lnSpc>
              <a:buFontTx/>
              <a:buNone/>
            </a:pPr>
            <a:r>
              <a:rPr lang="it-IT" altLang="it-IT" sz="1600" dirty="0"/>
              <a:t>2. il piano divino di salvezza</a:t>
            </a:r>
          </a:p>
          <a:p>
            <a:pPr>
              <a:lnSpc>
                <a:spcPct val="80000"/>
              </a:lnSpc>
              <a:buFontTx/>
              <a:buNone/>
            </a:pPr>
            <a:r>
              <a:rPr lang="it-IT" altLang="it-IT" sz="1600" dirty="0"/>
              <a:t>3. la missione del figlio</a:t>
            </a:r>
          </a:p>
          <a:p>
            <a:pPr>
              <a:lnSpc>
                <a:spcPct val="80000"/>
              </a:lnSpc>
              <a:buFontTx/>
              <a:buNone/>
            </a:pPr>
            <a:r>
              <a:rPr lang="it-IT" altLang="it-IT" sz="1600" dirty="0"/>
              <a:t>4. la missione dello Spirito santo</a:t>
            </a:r>
          </a:p>
          <a:p>
            <a:pPr>
              <a:lnSpc>
                <a:spcPct val="80000"/>
              </a:lnSpc>
              <a:buFontTx/>
              <a:buNone/>
            </a:pPr>
            <a:r>
              <a:rPr lang="it-IT" altLang="it-IT" sz="1600" dirty="0"/>
              <a:t>5. la missione della chiesa</a:t>
            </a:r>
          </a:p>
          <a:p>
            <a:pPr>
              <a:lnSpc>
                <a:spcPct val="80000"/>
              </a:lnSpc>
              <a:buFontTx/>
              <a:buNone/>
            </a:pPr>
            <a:r>
              <a:rPr lang="it-IT" altLang="it-IT" sz="1600" dirty="0"/>
              <a:t>6. l'attività missionaria</a:t>
            </a:r>
          </a:p>
          <a:p>
            <a:pPr>
              <a:lnSpc>
                <a:spcPct val="80000"/>
              </a:lnSpc>
              <a:buFontTx/>
              <a:buNone/>
            </a:pPr>
            <a:r>
              <a:rPr lang="it-IT" altLang="it-IT" sz="1600" dirty="0"/>
              <a:t>7. l'attività missionaria nella vita e nella storia</a:t>
            </a:r>
          </a:p>
          <a:p>
            <a:pPr>
              <a:lnSpc>
                <a:spcPct val="80000"/>
              </a:lnSpc>
              <a:buFontTx/>
              <a:buNone/>
            </a:pPr>
            <a:r>
              <a:rPr lang="it-IT" altLang="it-IT" sz="1600" dirty="0"/>
              <a:t>8 carattere escatologico dell'attività missionaria</a:t>
            </a:r>
          </a:p>
          <a:p>
            <a:pPr>
              <a:lnSpc>
                <a:spcPct val="80000"/>
              </a:lnSpc>
              <a:buFontTx/>
              <a:buNone/>
            </a:pPr>
            <a:endParaRPr lang="it-IT" altLang="it-IT" sz="1600" b="1" dirty="0" smtClean="0"/>
          </a:p>
          <a:p>
            <a:pPr>
              <a:lnSpc>
                <a:spcPct val="80000"/>
              </a:lnSpc>
              <a:buFontTx/>
              <a:buNone/>
            </a:pPr>
            <a:endParaRPr lang="it-IT" altLang="it-IT" sz="1600" b="1" dirty="0"/>
          </a:p>
          <a:p>
            <a:pPr>
              <a:lnSpc>
                <a:spcPct val="80000"/>
              </a:lnSpc>
              <a:buFontTx/>
              <a:buNone/>
            </a:pPr>
            <a:endParaRPr lang="it-IT" altLang="it-IT" sz="1600" b="1" dirty="0" smtClean="0"/>
          </a:p>
          <a:p>
            <a:pPr>
              <a:lnSpc>
                <a:spcPct val="80000"/>
              </a:lnSpc>
              <a:buFontTx/>
              <a:buNone/>
            </a:pPr>
            <a:endParaRPr lang="it-IT" altLang="it-IT" sz="1600" b="1" dirty="0"/>
          </a:p>
          <a:p>
            <a:pPr>
              <a:lnSpc>
                <a:spcPct val="80000"/>
              </a:lnSpc>
              <a:buFontTx/>
              <a:buNone/>
            </a:pPr>
            <a:r>
              <a:rPr lang="it-IT" altLang="it-IT" sz="1600" b="1" dirty="0" smtClean="0"/>
              <a:t>cap</a:t>
            </a:r>
            <a:r>
              <a:rPr lang="it-IT" altLang="it-IT" sz="1600" b="1" dirty="0"/>
              <a:t>. II l'opera missionaria in se stessa</a:t>
            </a:r>
          </a:p>
          <a:p>
            <a:pPr>
              <a:lnSpc>
                <a:spcPct val="80000"/>
              </a:lnSpc>
              <a:buFontTx/>
              <a:buNone/>
            </a:pPr>
            <a:r>
              <a:rPr lang="it-IT" altLang="it-IT" sz="1600" dirty="0"/>
              <a:t>11. la testimonianza</a:t>
            </a:r>
          </a:p>
          <a:p>
            <a:pPr>
              <a:lnSpc>
                <a:spcPct val="80000"/>
              </a:lnSpc>
              <a:buFontTx/>
              <a:buNone/>
            </a:pPr>
            <a:r>
              <a:rPr lang="it-IT" altLang="it-IT" sz="1600" dirty="0"/>
              <a:t>12 presenza della carità</a:t>
            </a:r>
          </a:p>
          <a:p>
            <a:pPr>
              <a:lnSpc>
                <a:spcPct val="80000"/>
              </a:lnSpc>
              <a:buFontTx/>
              <a:buNone/>
            </a:pPr>
            <a:r>
              <a:rPr lang="it-IT" altLang="it-IT" sz="1600" dirty="0"/>
              <a:t>13. la predicazione del vangelo e la riunione del popolo di Dio</a:t>
            </a:r>
          </a:p>
          <a:p>
            <a:pPr>
              <a:lnSpc>
                <a:spcPct val="80000"/>
              </a:lnSpc>
              <a:buFontTx/>
              <a:buNone/>
            </a:pPr>
            <a:r>
              <a:rPr lang="it-IT" altLang="it-IT" sz="1600" dirty="0"/>
              <a:t>14. catecumenato e iniziazione cristiana</a:t>
            </a:r>
          </a:p>
          <a:p>
            <a:pPr>
              <a:lnSpc>
                <a:spcPct val="80000"/>
              </a:lnSpc>
              <a:buFontTx/>
              <a:buNone/>
            </a:pPr>
            <a:r>
              <a:rPr lang="it-IT" altLang="it-IT" sz="1600" dirty="0"/>
              <a:t>15. la formazione della comunità </a:t>
            </a:r>
            <a:r>
              <a:rPr lang="it-IT" altLang="it-IT" sz="1600" dirty="0" smtClean="0"/>
              <a:t>cristiana</a:t>
            </a:r>
          </a:p>
          <a:p>
            <a:pPr>
              <a:lnSpc>
                <a:spcPct val="80000"/>
              </a:lnSpc>
              <a:buFontTx/>
              <a:buNone/>
            </a:pPr>
            <a:r>
              <a:rPr lang="it-IT" altLang="it-IT" sz="1600" dirty="0" smtClean="0"/>
              <a:t>16</a:t>
            </a:r>
            <a:r>
              <a:rPr lang="it-IT" altLang="it-IT" sz="1600" dirty="0"/>
              <a:t>. il clero  indigeno</a:t>
            </a:r>
          </a:p>
          <a:p>
            <a:pPr>
              <a:lnSpc>
                <a:spcPct val="80000"/>
              </a:lnSpc>
              <a:buFontTx/>
              <a:buNone/>
            </a:pPr>
            <a:r>
              <a:rPr lang="it-IT" altLang="it-IT" sz="1600" dirty="0"/>
              <a:t>17. catechisti</a:t>
            </a:r>
          </a:p>
          <a:p>
            <a:pPr>
              <a:lnSpc>
                <a:spcPct val="80000"/>
              </a:lnSpc>
              <a:buFontTx/>
              <a:buNone/>
            </a:pPr>
            <a:r>
              <a:rPr lang="it-IT" altLang="it-IT" sz="1600" dirty="0"/>
              <a:t>18. promozione della vita religiosa</a:t>
            </a:r>
          </a:p>
          <a:p>
            <a:pPr>
              <a:lnSpc>
                <a:spcPct val="80000"/>
              </a:lnSpc>
              <a:buFontTx/>
              <a:buNone/>
            </a:pPr>
            <a:endParaRPr lang="it-IT" altLang="it-IT" sz="1600" b="1" dirty="0" smtClean="0"/>
          </a:p>
          <a:p>
            <a:pPr>
              <a:lnSpc>
                <a:spcPct val="80000"/>
              </a:lnSpc>
              <a:buFontTx/>
              <a:buNone/>
            </a:pPr>
            <a:endParaRPr lang="it-IT" altLang="it-IT" sz="1600" b="1" dirty="0"/>
          </a:p>
          <a:p>
            <a:pPr>
              <a:lnSpc>
                <a:spcPct val="80000"/>
              </a:lnSpc>
              <a:buFontTx/>
              <a:buNone/>
            </a:pPr>
            <a:r>
              <a:rPr lang="it-IT" altLang="it-IT" sz="1600" b="1" dirty="0" smtClean="0"/>
              <a:t>cap</a:t>
            </a:r>
            <a:r>
              <a:rPr lang="it-IT" altLang="it-IT" sz="1600" b="1" dirty="0"/>
              <a:t>. III le chiese particolari</a:t>
            </a:r>
          </a:p>
          <a:p>
            <a:pPr>
              <a:lnSpc>
                <a:spcPct val="80000"/>
              </a:lnSpc>
              <a:buFontTx/>
              <a:buNone/>
            </a:pPr>
            <a:r>
              <a:rPr lang="it-IT" altLang="it-IT" sz="1600" b="1" dirty="0"/>
              <a:t>cap. IV i missionari</a:t>
            </a:r>
          </a:p>
          <a:p>
            <a:pPr>
              <a:lnSpc>
                <a:spcPct val="80000"/>
              </a:lnSpc>
              <a:buFontTx/>
              <a:buNone/>
            </a:pPr>
            <a:r>
              <a:rPr lang="it-IT" altLang="it-IT" sz="1600" b="1" dirty="0"/>
              <a:t>cap. V l'organizzazione dell'attività missionaria</a:t>
            </a:r>
          </a:p>
          <a:p>
            <a:pPr>
              <a:lnSpc>
                <a:spcPct val="80000"/>
              </a:lnSpc>
              <a:buFontTx/>
              <a:buNone/>
            </a:pPr>
            <a:r>
              <a:rPr lang="it-IT" altLang="it-IT" sz="1600" b="1" dirty="0"/>
              <a:t>cap. Vi la cooperazione</a:t>
            </a:r>
          </a:p>
        </p:txBody>
      </p:sp>
      <p:sp>
        <p:nvSpPr>
          <p:cNvPr id="2" name="Segnaposto data 1"/>
          <p:cNvSpPr>
            <a:spLocks noGrp="1"/>
          </p:cNvSpPr>
          <p:nvPr>
            <p:ph type="dt" sz="half" idx="10"/>
          </p:nvPr>
        </p:nvSpPr>
        <p:spPr/>
        <p:txBody>
          <a:bodyPr/>
          <a:lstStyle/>
          <a:p>
            <a:pPr>
              <a:defRPr/>
            </a:pPr>
            <a:r>
              <a:rPr lang="it-IT" dirty="0"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3745183E-E0AD-4CE2-810C-7951BBCB9A4A}" type="slidenum">
              <a:rPr lang="it-IT" smtClean="0"/>
              <a:pPr>
                <a:defRPr/>
              </a:pPr>
              <a:t>12</a:t>
            </a:fld>
            <a:endParaRPr lang="it-IT" dirty="0"/>
          </a:p>
        </p:txBody>
      </p:sp>
    </p:spTree>
    <p:extLst>
      <p:ext uri="{BB962C8B-B14F-4D97-AF65-F5344CB8AC3E}">
        <p14:creationId xmlns:p14="http://schemas.microsoft.com/office/powerpoint/2010/main" val="281299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2000" dirty="0"/>
              <a:t>1. PARTE PRIMA Quando diciamo missione…</a:t>
            </a:r>
            <a:br>
              <a:rPr lang="it-IT" sz="2000" dirty="0"/>
            </a:br>
            <a:r>
              <a:rPr lang="it-IT" sz="2000" dirty="0"/>
              <a:t>Dio-Trinità, sempre in missione!</a:t>
            </a:r>
            <a:r>
              <a:rPr lang="it-IT" sz="2800" dirty="0"/>
              <a:t/>
            </a:r>
            <a:br>
              <a:rPr lang="it-IT" sz="2800" dirty="0"/>
            </a:br>
            <a:r>
              <a:rPr lang="it-IT" sz="2800" dirty="0"/>
              <a:t>Sviluppo </a:t>
            </a:r>
            <a:r>
              <a:rPr lang="it-IT" sz="2800" dirty="0" smtClean="0"/>
              <a:t>post-conciliare</a:t>
            </a:r>
            <a:endParaRPr lang="it-IT" sz="2800" dirty="0"/>
          </a:p>
        </p:txBody>
      </p:sp>
      <p:sp>
        <p:nvSpPr>
          <p:cNvPr id="2" name="Segnaposto contenuto 1"/>
          <p:cNvSpPr>
            <a:spLocks noGrp="1"/>
          </p:cNvSpPr>
          <p:nvPr>
            <p:ph idx="1"/>
          </p:nvPr>
        </p:nvSpPr>
        <p:spPr/>
        <p:txBody>
          <a:bodyPr>
            <a:normAutofit fontScale="92500" lnSpcReduction="20000"/>
          </a:bodyPr>
          <a:lstStyle/>
          <a:p>
            <a:r>
              <a:rPr lang="it-IT" b="1" dirty="0" smtClean="0">
                <a:solidFill>
                  <a:srgbClr val="FF0000"/>
                </a:solidFill>
              </a:rPr>
              <a:t>Evoluzione della missiologia</a:t>
            </a:r>
          </a:p>
          <a:p>
            <a:pPr lvl="1"/>
            <a:r>
              <a:rPr lang="it-IT" dirty="0" smtClean="0"/>
              <a:t>la </a:t>
            </a:r>
            <a:r>
              <a:rPr lang="it-IT" dirty="0"/>
              <a:t>impostazione trinitaria-cristocentrica di SC 6 e LG 13-17; </a:t>
            </a:r>
            <a:endParaRPr lang="it-IT" dirty="0" smtClean="0"/>
          </a:p>
          <a:p>
            <a:pPr lvl="1"/>
            <a:r>
              <a:rPr lang="it-IT" dirty="0" smtClean="0"/>
              <a:t>la impostazione rivelativa di DV 2.5</a:t>
            </a:r>
            <a:endParaRPr lang="it-IT" dirty="0"/>
          </a:p>
          <a:p>
            <a:pPr lvl="1"/>
            <a:r>
              <a:rPr lang="it-IT" dirty="0"/>
              <a:t>la impostazione </a:t>
            </a:r>
            <a:r>
              <a:rPr lang="it-IT" dirty="0" smtClean="0"/>
              <a:t>trinitaria-</a:t>
            </a:r>
            <a:r>
              <a:rPr lang="it-IT" dirty="0" err="1" smtClean="0"/>
              <a:t>pneumatocentrica</a:t>
            </a:r>
            <a:r>
              <a:rPr lang="it-IT" dirty="0" smtClean="0"/>
              <a:t> </a:t>
            </a:r>
            <a:r>
              <a:rPr lang="it-IT" dirty="0"/>
              <a:t>di AG 4 e GS </a:t>
            </a:r>
            <a:r>
              <a:rPr lang="it-IT" dirty="0" smtClean="0"/>
              <a:t>11.22; </a:t>
            </a:r>
            <a:endParaRPr lang="it-IT" dirty="0"/>
          </a:p>
          <a:p>
            <a:pPr lvl="1"/>
            <a:r>
              <a:rPr lang="it-IT" dirty="0"/>
              <a:t>la impostazione evangelizzatrice-umanizzatrice </a:t>
            </a:r>
            <a:r>
              <a:rPr lang="it-IT" dirty="0" smtClean="0"/>
              <a:t>(shalom) GS 22.41 </a:t>
            </a:r>
            <a:r>
              <a:rPr lang="it-IT" dirty="0"/>
              <a:t>e EN; </a:t>
            </a:r>
          </a:p>
          <a:p>
            <a:pPr lvl="1"/>
            <a:r>
              <a:rPr lang="it-IT" dirty="0"/>
              <a:t>la </a:t>
            </a:r>
            <a:r>
              <a:rPr lang="it-IT" dirty="0" smtClean="0"/>
              <a:t>impostazione </a:t>
            </a:r>
            <a:r>
              <a:rPr lang="it-IT" dirty="0" err="1"/>
              <a:t>ecclesiocentrica</a:t>
            </a:r>
            <a:r>
              <a:rPr lang="it-IT" dirty="0"/>
              <a:t> di RM e DJ; </a:t>
            </a:r>
          </a:p>
          <a:p>
            <a:pPr lvl="1"/>
            <a:r>
              <a:rPr lang="it-IT" dirty="0"/>
              <a:t>la posizione "sintetica" di Sinodo straordinario 1985; Dialogo e Annuncio 1991 e NMI 2001; </a:t>
            </a:r>
          </a:p>
          <a:p>
            <a:pPr lvl="1"/>
            <a:r>
              <a:rPr lang="it-IT" dirty="0"/>
              <a:t>la posizione «evangelica» di EG</a:t>
            </a:r>
          </a:p>
          <a:p>
            <a:endParaRPr lang="it-IT"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13</a:t>
            </a:fld>
            <a:endParaRPr lang="it-IT"/>
          </a:p>
        </p:txBody>
      </p:sp>
    </p:spTree>
    <p:extLst>
      <p:ext uri="{BB962C8B-B14F-4D97-AF65-F5344CB8AC3E}">
        <p14:creationId xmlns:p14="http://schemas.microsoft.com/office/powerpoint/2010/main" val="185673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a:r>
              <a:rPr lang="it-IT" sz="2000" dirty="0">
                <a:solidFill>
                  <a:srgbClr val="333399"/>
                </a:solidFill>
                <a:latin typeface="Britannic Bold" panose="020B0903060703020204" pitchFamily="34" charset="0"/>
              </a:rPr>
              <a:t>1. PARTE PRIMA Quando diciamo missione…</a:t>
            </a:r>
            <a:br>
              <a:rPr lang="it-IT" sz="2000" dirty="0">
                <a:solidFill>
                  <a:srgbClr val="333399"/>
                </a:solidFill>
                <a:latin typeface="Britannic Bold" panose="020B0903060703020204" pitchFamily="34" charset="0"/>
              </a:rPr>
            </a:br>
            <a:r>
              <a:rPr lang="it-IT" sz="2000" dirty="0">
                <a:solidFill>
                  <a:srgbClr val="333399"/>
                </a:solidFill>
                <a:latin typeface="Britannic Bold" panose="020B0903060703020204" pitchFamily="34" charset="0"/>
              </a:rPr>
              <a:t>Dio-Trinità, sempre in missione</a:t>
            </a:r>
            <a:r>
              <a:rPr lang="it-IT" sz="2000" dirty="0" smtClean="0">
                <a:solidFill>
                  <a:srgbClr val="333399"/>
                </a:solidFill>
                <a:latin typeface="Britannic Bold" panose="020B0903060703020204" pitchFamily="34" charset="0"/>
              </a:rPr>
              <a:t>!</a:t>
            </a:r>
            <a:r>
              <a:rPr lang="it-IT" sz="3600" dirty="0" smtClean="0">
                <a:solidFill>
                  <a:srgbClr val="333399"/>
                </a:solidFill>
                <a:latin typeface="Britannic Bold" panose="020B0903060703020204" pitchFamily="34" charset="0"/>
              </a:rPr>
              <a:t/>
            </a:r>
            <a:br>
              <a:rPr lang="it-IT" sz="3600" dirty="0" smtClean="0">
                <a:solidFill>
                  <a:srgbClr val="333399"/>
                </a:solidFill>
                <a:latin typeface="Britannic Bold" panose="020B0903060703020204" pitchFamily="34" charset="0"/>
              </a:rPr>
            </a:br>
            <a:r>
              <a:rPr lang="it-IT" sz="3600" dirty="0" smtClean="0">
                <a:solidFill>
                  <a:srgbClr val="333399"/>
                </a:solidFill>
                <a:latin typeface="Britannic Bold" panose="020B0903060703020204" pitchFamily="34" charset="0"/>
              </a:rPr>
              <a:t>Conferme e innovazioni</a:t>
            </a:r>
            <a:endParaRPr lang="it-IT" sz="3600" b="1" dirty="0"/>
          </a:p>
        </p:txBody>
      </p:sp>
      <p:sp>
        <p:nvSpPr>
          <p:cNvPr id="303108" name="Rectangle 4"/>
          <p:cNvSpPr>
            <a:spLocks noGrp="1" noChangeArrowheads="1"/>
          </p:cNvSpPr>
          <p:nvPr>
            <p:ph type="body" sz="half" idx="2"/>
          </p:nvPr>
        </p:nvSpPr>
        <p:spPr>
          <a:xfrm>
            <a:off x="1915344" y="1600201"/>
            <a:ext cx="9662864" cy="4525963"/>
          </a:xfrm>
        </p:spPr>
        <p:txBody>
          <a:bodyPr/>
          <a:lstStyle/>
          <a:p>
            <a:r>
              <a:rPr lang="it-IT" b="1" dirty="0" smtClean="0">
                <a:solidFill>
                  <a:srgbClr val="FF0000"/>
                </a:solidFill>
              </a:rPr>
              <a:t>La teologia missionaria di AG</a:t>
            </a:r>
            <a:endParaRPr lang="it-IT" b="1" dirty="0"/>
          </a:p>
          <a:p>
            <a:r>
              <a:rPr lang="it-IT" b="1" i="1" dirty="0" smtClean="0"/>
              <a:t>Il </a:t>
            </a:r>
            <a:r>
              <a:rPr lang="it-IT" b="1" i="1" dirty="0"/>
              <a:t>piano divino di salvezza</a:t>
            </a:r>
            <a:endParaRPr lang="it-IT" dirty="0"/>
          </a:p>
          <a:p>
            <a:r>
              <a:rPr lang="it-IT" dirty="0"/>
              <a:t>2. La Chiesa durante il suo pellegrinaggio sulla terra è per sua natura missionaria, </a:t>
            </a:r>
            <a:endParaRPr lang="it-IT" dirty="0" smtClean="0"/>
          </a:p>
          <a:p>
            <a:r>
              <a:rPr lang="it-IT" u="sng" dirty="0" smtClean="0"/>
              <a:t>in </a:t>
            </a:r>
            <a:r>
              <a:rPr lang="it-IT" u="sng" dirty="0"/>
              <a:t>quanto è dalla missione del Figlio e dalla missione dello Spirito Santo che essa, secondo il piano di Dio Padre, deriva la propria origine </a:t>
            </a:r>
            <a:r>
              <a:rPr lang="it-IT" dirty="0"/>
              <a:t>(6).</a:t>
            </a:r>
          </a:p>
          <a:p>
            <a:r>
              <a:rPr lang="it-IT" b="1" dirty="0">
                <a:solidFill>
                  <a:srgbClr val="FF0000"/>
                </a:solidFill>
              </a:rPr>
              <a:t>Questo piano scaturisce dall'amore nella sua fonte, cioè dalla carità di Dio Padre.</a:t>
            </a:r>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3745183E-E0AD-4CE2-810C-7951BBCB9A4A}" type="slidenum">
              <a:rPr lang="it-IT" smtClean="0"/>
              <a:pPr>
                <a:defRPr/>
              </a:pPr>
              <a:t>14</a:t>
            </a:fld>
            <a:endParaRPr lang="it-IT" dirty="0"/>
          </a:p>
        </p:txBody>
      </p:sp>
    </p:spTree>
    <p:extLst>
      <p:ext uri="{BB962C8B-B14F-4D97-AF65-F5344CB8AC3E}">
        <p14:creationId xmlns:p14="http://schemas.microsoft.com/office/powerpoint/2010/main" val="190165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a:r>
              <a:rPr lang="it-IT" sz="2000" dirty="0">
                <a:solidFill>
                  <a:srgbClr val="333399"/>
                </a:solidFill>
                <a:latin typeface="Britannic Bold" panose="020B0903060703020204" pitchFamily="34" charset="0"/>
              </a:rPr>
              <a:t>1. PARTE PRIMA Quando diciamo missione…</a:t>
            </a:r>
            <a:br>
              <a:rPr lang="it-IT" sz="2000" dirty="0">
                <a:solidFill>
                  <a:srgbClr val="333399"/>
                </a:solidFill>
                <a:latin typeface="Britannic Bold" panose="020B0903060703020204" pitchFamily="34" charset="0"/>
              </a:rPr>
            </a:br>
            <a:r>
              <a:rPr lang="it-IT" sz="2000" dirty="0">
                <a:solidFill>
                  <a:srgbClr val="333399"/>
                </a:solidFill>
                <a:latin typeface="Britannic Bold" panose="020B0903060703020204" pitchFamily="34" charset="0"/>
              </a:rPr>
              <a:t>Dio-Trinità, sempre in missione!</a:t>
            </a:r>
            <a:r>
              <a:rPr lang="it-IT" sz="3600" dirty="0">
                <a:solidFill>
                  <a:srgbClr val="333399"/>
                </a:solidFill>
                <a:latin typeface="Britannic Bold" panose="020B0903060703020204" pitchFamily="34" charset="0"/>
              </a:rPr>
              <a:t/>
            </a:r>
            <a:br>
              <a:rPr lang="it-IT" sz="3600" dirty="0">
                <a:solidFill>
                  <a:srgbClr val="333399"/>
                </a:solidFill>
                <a:latin typeface="Britannic Bold" panose="020B0903060703020204" pitchFamily="34" charset="0"/>
              </a:rPr>
            </a:br>
            <a:r>
              <a:rPr lang="it-IT" sz="3600" dirty="0">
                <a:solidFill>
                  <a:srgbClr val="333399"/>
                </a:solidFill>
                <a:latin typeface="Britannic Bold" panose="020B0903060703020204" pitchFamily="34" charset="0"/>
              </a:rPr>
              <a:t>Conferme e innovazioni</a:t>
            </a:r>
            <a:endParaRPr lang="it-IT" sz="3600" b="1" dirty="0"/>
          </a:p>
        </p:txBody>
      </p:sp>
      <p:sp>
        <p:nvSpPr>
          <p:cNvPr id="303108" name="Rectangle 4"/>
          <p:cNvSpPr>
            <a:spLocks noGrp="1" noChangeArrowheads="1"/>
          </p:cNvSpPr>
          <p:nvPr>
            <p:ph type="body" sz="half" idx="2"/>
          </p:nvPr>
        </p:nvSpPr>
        <p:spPr>
          <a:xfrm>
            <a:off x="1915344" y="1600201"/>
            <a:ext cx="8295457" cy="4525963"/>
          </a:xfrm>
        </p:spPr>
        <p:txBody>
          <a:bodyPr>
            <a:normAutofit fontScale="62500" lnSpcReduction="20000"/>
          </a:bodyPr>
          <a:lstStyle/>
          <a:p>
            <a:r>
              <a:rPr lang="it-IT" sz="3800" b="1" dirty="0" smtClean="0">
                <a:solidFill>
                  <a:srgbClr val="FF0000"/>
                </a:solidFill>
              </a:rPr>
              <a:t>La teologia missionaria di AG</a:t>
            </a:r>
            <a:endParaRPr lang="it-IT" sz="3800" b="1" dirty="0"/>
          </a:p>
          <a:p>
            <a:r>
              <a:rPr lang="it-IT" b="1" i="1" dirty="0" smtClean="0"/>
              <a:t>La </a:t>
            </a:r>
            <a:r>
              <a:rPr lang="it-IT" b="1" i="1" dirty="0"/>
              <a:t>missione del Figlio</a:t>
            </a:r>
            <a:endParaRPr lang="it-IT" dirty="0"/>
          </a:p>
          <a:p>
            <a:r>
              <a:rPr lang="it-IT" dirty="0"/>
              <a:t>3. Questo piano universale di Dio </a:t>
            </a:r>
            <a:r>
              <a:rPr lang="it-IT" dirty="0" smtClean="0"/>
              <a:t>…non </a:t>
            </a:r>
            <a:r>
              <a:rPr lang="it-IT" dirty="0"/>
              <a:t>si attua soltanto in una maniera per così dire segreta nell'animo degli uomini, o mediante quelle iniziative anche religiose, con cui essi variamente cercano Dio, nello sforzo di raggiungerlo magari a tastoni e di trovarlo, quantunque egli non sia lontano da ciascuno di noi (cfr. </a:t>
            </a:r>
            <a:r>
              <a:rPr lang="it-IT" i="1" dirty="0"/>
              <a:t>At</a:t>
            </a:r>
            <a:r>
              <a:rPr lang="it-IT" dirty="0"/>
              <a:t> 17,27): tali iniziative infatti devono essere illuminate e raddrizzate, </a:t>
            </a:r>
            <a:r>
              <a:rPr lang="it-IT" dirty="0">
                <a:solidFill>
                  <a:srgbClr val="FF0000"/>
                </a:solidFill>
              </a:rPr>
              <a:t>anche se per benigna disposizione della divina Provvidenza possono costituire in qualche caso un avviamento pedagogicamente valido verso il vero Dio o una preparazione al Vangelo (8</a:t>
            </a:r>
            <a:r>
              <a:rPr lang="it-IT" dirty="0"/>
              <a:t>). </a:t>
            </a:r>
            <a:endParaRPr lang="it-IT" dirty="0" smtClean="0"/>
          </a:p>
          <a:p>
            <a:r>
              <a:rPr lang="it-IT" dirty="0" smtClean="0"/>
              <a:t>Ma </a:t>
            </a:r>
            <a:r>
              <a:rPr lang="it-IT" dirty="0"/>
              <a:t>Dio, </a:t>
            </a:r>
            <a:r>
              <a:rPr lang="it-IT" dirty="0" smtClean="0"/>
              <a:t>…, </a:t>
            </a:r>
            <a:r>
              <a:rPr lang="it-IT" dirty="0"/>
              <a:t>decise di entrare in maniera nuova e definitiva nella storia umana, inviando il suo Figlio a noi con un corpo simile al nostro, per </a:t>
            </a:r>
            <a:r>
              <a:rPr lang="it-IT" dirty="0">
                <a:solidFill>
                  <a:srgbClr val="FF0000"/>
                </a:solidFill>
              </a:rPr>
              <a:t>sottrarre a suo mezzo gli uomini dal potere delle tenebre e del demonio (9) ed in lui riconciliare a sé il mondo (10) . </a:t>
            </a:r>
            <a:endParaRPr lang="it-IT" dirty="0" smtClean="0">
              <a:solidFill>
                <a:srgbClr val="FF0000"/>
              </a:solidFill>
            </a:endParaRPr>
          </a:p>
          <a:p>
            <a:r>
              <a:rPr lang="it-IT" dirty="0" smtClean="0">
                <a:solidFill>
                  <a:srgbClr val="FF0000"/>
                </a:solidFill>
              </a:rPr>
              <a:t>Colui </a:t>
            </a:r>
            <a:r>
              <a:rPr lang="it-IT" dirty="0">
                <a:solidFill>
                  <a:srgbClr val="FF0000"/>
                </a:solidFill>
              </a:rPr>
              <a:t>dunque, per opera del quale aveva creato anche l'universo (11) Dio lo costituì erede di tutte quante le cose, per restaurare tutto in lui (12).</a:t>
            </a:r>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3745183E-E0AD-4CE2-810C-7951BBCB9A4A}" type="slidenum">
              <a:rPr lang="it-IT" smtClean="0"/>
              <a:pPr>
                <a:defRPr/>
              </a:pPr>
              <a:t>15</a:t>
            </a:fld>
            <a:endParaRPr lang="it-IT" dirty="0"/>
          </a:p>
        </p:txBody>
      </p:sp>
    </p:spTree>
    <p:extLst>
      <p:ext uri="{BB962C8B-B14F-4D97-AF65-F5344CB8AC3E}">
        <p14:creationId xmlns:p14="http://schemas.microsoft.com/office/powerpoint/2010/main" val="29145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a:r>
              <a:rPr lang="it-IT" sz="2000" dirty="0">
                <a:solidFill>
                  <a:srgbClr val="333399"/>
                </a:solidFill>
                <a:latin typeface="Britannic Bold" panose="020B0903060703020204" pitchFamily="34" charset="0"/>
              </a:rPr>
              <a:t>1. PARTE PRIMA Quando diciamo missione…</a:t>
            </a:r>
            <a:br>
              <a:rPr lang="it-IT" sz="2000" dirty="0">
                <a:solidFill>
                  <a:srgbClr val="333399"/>
                </a:solidFill>
                <a:latin typeface="Britannic Bold" panose="020B0903060703020204" pitchFamily="34" charset="0"/>
              </a:rPr>
            </a:br>
            <a:r>
              <a:rPr lang="it-IT" sz="2000" dirty="0">
                <a:solidFill>
                  <a:srgbClr val="333399"/>
                </a:solidFill>
                <a:latin typeface="Britannic Bold" panose="020B0903060703020204" pitchFamily="34" charset="0"/>
              </a:rPr>
              <a:t>Dio-Trinità, sempre in missione!</a:t>
            </a:r>
            <a:r>
              <a:rPr lang="it-IT" sz="3600" dirty="0">
                <a:solidFill>
                  <a:srgbClr val="333399"/>
                </a:solidFill>
                <a:latin typeface="Britannic Bold" panose="020B0903060703020204" pitchFamily="34" charset="0"/>
              </a:rPr>
              <a:t/>
            </a:r>
            <a:br>
              <a:rPr lang="it-IT" sz="3600" dirty="0">
                <a:solidFill>
                  <a:srgbClr val="333399"/>
                </a:solidFill>
                <a:latin typeface="Britannic Bold" panose="020B0903060703020204" pitchFamily="34" charset="0"/>
              </a:rPr>
            </a:br>
            <a:r>
              <a:rPr lang="it-IT" sz="3600" dirty="0">
                <a:solidFill>
                  <a:srgbClr val="333399"/>
                </a:solidFill>
                <a:latin typeface="Britannic Bold" panose="020B0903060703020204" pitchFamily="34" charset="0"/>
              </a:rPr>
              <a:t>Conferme e innovazioni</a:t>
            </a:r>
            <a:r>
              <a:rPr lang="it-IT" sz="3600" dirty="0" smtClean="0">
                <a:solidFill>
                  <a:srgbClr val="333399"/>
                </a:solidFill>
                <a:latin typeface="Britannic Bold" panose="020B0903060703020204" pitchFamily="34" charset="0"/>
              </a:rPr>
              <a:t>!</a:t>
            </a:r>
            <a:endParaRPr lang="it-IT" sz="3600" b="1" dirty="0"/>
          </a:p>
        </p:txBody>
      </p:sp>
      <p:sp>
        <p:nvSpPr>
          <p:cNvPr id="303108" name="Rectangle 4"/>
          <p:cNvSpPr>
            <a:spLocks noGrp="1" noChangeArrowheads="1"/>
          </p:cNvSpPr>
          <p:nvPr>
            <p:ph type="body" sz="half" idx="2"/>
          </p:nvPr>
        </p:nvSpPr>
        <p:spPr>
          <a:xfrm>
            <a:off x="1915344" y="1600201"/>
            <a:ext cx="8295457" cy="4525963"/>
          </a:xfrm>
        </p:spPr>
        <p:txBody>
          <a:bodyPr>
            <a:normAutofit fontScale="92500" lnSpcReduction="10000"/>
          </a:bodyPr>
          <a:lstStyle/>
          <a:p>
            <a:r>
              <a:rPr lang="it-IT" b="1" dirty="0" smtClean="0">
                <a:solidFill>
                  <a:srgbClr val="FF0000"/>
                </a:solidFill>
              </a:rPr>
              <a:t>La teologia missionaria di AG</a:t>
            </a:r>
            <a:endParaRPr lang="it-IT" b="1" dirty="0"/>
          </a:p>
          <a:p>
            <a:r>
              <a:rPr lang="it-IT" b="1" i="1" dirty="0" smtClean="0"/>
              <a:t>La </a:t>
            </a:r>
            <a:r>
              <a:rPr lang="it-IT" b="1" i="1" dirty="0"/>
              <a:t>missione del Figlio</a:t>
            </a:r>
            <a:endParaRPr lang="it-IT" dirty="0"/>
          </a:p>
          <a:p>
            <a:r>
              <a:rPr lang="it-IT" dirty="0"/>
              <a:t>3. </a:t>
            </a:r>
            <a:r>
              <a:rPr lang="it-IT" dirty="0" smtClean="0"/>
              <a:t>…</a:t>
            </a:r>
            <a:r>
              <a:rPr lang="it-IT" dirty="0"/>
              <a:t>Pertanto il Figlio di Dio ha percorso la via di una reale incarnazione per rendere gli uomini partecipi della natura divina; per noi egli si è fatto povero, pur essendo ricco, per arricchire noi con la sua povertà (13</a:t>
            </a:r>
            <a:r>
              <a:rPr lang="it-IT" dirty="0" smtClean="0"/>
              <a:t>)</a:t>
            </a:r>
          </a:p>
          <a:p>
            <a:r>
              <a:rPr lang="it-IT" dirty="0" smtClean="0"/>
              <a:t>…</a:t>
            </a:r>
            <a:r>
              <a:rPr lang="it-IT" dirty="0"/>
              <a:t>Di se stesso infatti il Cristo, dal Padre consacrato ed inviato nel mondo (cfr. </a:t>
            </a:r>
            <a:r>
              <a:rPr lang="it-IT" i="1" dirty="0" err="1"/>
              <a:t>Gv</a:t>
            </a:r>
            <a:r>
              <a:rPr lang="it-IT" dirty="0"/>
              <a:t> 10,36), affermò: « Lo Spirito del Signore è su di me, per questo egli mi ha consacrato con la sua </a:t>
            </a:r>
            <a:r>
              <a:rPr lang="it-IT" dirty="0" smtClean="0"/>
              <a:t>unzione…(Lc 4,16ss)</a:t>
            </a:r>
            <a:endParaRPr lang="it-IT"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3745183E-E0AD-4CE2-810C-7951BBCB9A4A}" type="slidenum">
              <a:rPr lang="it-IT" smtClean="0"/>
              <a:pPr>
                <a:defRPr/>
              </a:pPr>
              <a:t>16</a:t>
            </a:fld>
            <a:endParaRPr lang="it-IT" dirty="0"/>
          </a:p>
        </p:txBody>
      </p:sp>
    </p:spTree>
    <p:extLst>
      <p:ext uri="{BB962C8B-B14F-4D97-AF65-F5344CB8AC3E}">
        <p14:creationId xmlns:p14="http://schemas.microsoft.com/office/powerpoint/2010/main" val="15348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r"/>
            <a:r>
              <a:rPr lang="it-IT" sz="2000" dirty="0">
                <a:solidFill>
                  <a:srgbClr val="333399"/>
                </a:solidFill>
                <a:latin typeface="Britannic Bold" panose="020B0903060703020204" pitchFamily="34" charset="0"/>
              </a:rPr>
              <a:t>1. PARTE PRIMA Quando diciamo missione…</a:t>
            </a:r>
            <a:br>
              <a:rPr lang="it-IT" sz="2000" dirty="0">
                <a:solidFill>
                  <a:srgbClr val="333399"/>
                </a:solidFill>
                <a:latin typeface="Britannic Bold" panose="020B0903060703020204" pitchFamily="34" charset="0"/>
              </a:rPr>
            </a:br>
            <a:r>
              <a:rPr lang="it-IT" sz="2000" dirty="0">
                <a:solidFill>
                  <a:srgbClr val="333399"/>
                </a:solidFill>
                <a:latin typeface="Britannic Bold" panose="020B0903060703020204" pitchFamily="34" charset="0"/>
              </a:rPr>
              <a:t>Dio-Trinità, sempre in missione!</a:t>
            </a:r>
            <a:r>
              <a:rPr lang="it-IT" sz="3600" dirty="0">
                <a:solidFill>
                  <a:srgbClr val="333399"/>
                </a:solidFill>
                <a:latin typeface="Britannic Bold" panose="020B0903060703020204" pitchFamily="34" charset="0"/>
              </a:rPr>
              <a:t/>
            </a:r>
            <a:br>
              <a:rPr lang="it-IT" sz="3600" dirty="0">
                <a:solidFill>
                  <a:srgbClr val="333399"/>
                </a:solidFill>
                <a:latin typeface="Britannic Bold" panose="020B0903060703020204" pitchFamily="34" charset="0"/>
              </a:rPr>
            </a:br>
            <a:r>
              <a:rPr lang="it-IT" sz="3600" dirty="0">
                <a:solidFill>
                  <a:srgbClr val="333399"/>
                </a:solidFill>
                <a:latin typeface="Britannic Bold" panose="020B0903060703020204" pitchFamily="34" charset="0"/>
              </a:rPr>
              <a:t>Conferme e innovazioni</a:t>
            </a:r>
            <a:endParaRPr lang="it-IT" altLang="it-IT" sz="3600" dirty="0"/>
          </a:p>
        </p:txBody>
      </p:sp>
      <p:sp>
        <p:nvSpPr>
          <p:cNvPr id="303108" name="Rectangle 4"/>
          <p:cNvSpPr>
            <a:spLocks noGrp="1" noChangeArrowheads="1"/>
          </p:cNvSpPr>
          <p:nvPr>
            <p:ph type="body" sz="half" idx="2"/>
          </p:nvPr>
        </p:nvSpPr>
        <p:spPr>
          <a:xfrm>
            <a:off x="2063553" y="1484785"/>
            <a:ext cx="9217024" cy="4525963"/>
          </a:xfrm>
        </p:spPr>
        <p:txBody>
          <a:bodyPr>
            <a:noAutofit/>
          </a:bodyPr>
          <a:lstStyle/>
          <a:p>
            <a:pPr marL="0" indent="0">
              <a:lnSpc>
                <a:spcPct val="80000"/>
              </a:lnSpc>
              <a:buNone/>
            </a:pPr>
            <a:r>
              <a:rPr lang="it-IT" b="1" dirty="0" smtClean="0">
                <a:solidFill>
                  <a:srgbClr val="FF0000"/>
                </a:solidFill>
              </a:rPr>
              <a:t>La teologia missionaria di AG</a:t>
            </a:r>
            <a:endParaRPr lang="it-IT" altLang="it-IT" dirty="0"/>
          </a:p>
          <a:p>
            <a:pPr marL="0" indent="0">
              <a:lnSpc>
                <a:spcPct val="80000"/>
              </a:lnSpc>
              <a:buFontTx/>
              <a:buNone/>
            </a:pPr>
            <a:r>
              <a:rPr lang="it-IT" altLang="it-IT" sz="2600" b="1" dirty="0" smtClean="0"/>
              <a:t>4</a:t>
            </a:r>
            <a:r>
              <a:rPr lang="it-IT" altLang="it-IT" sz="2600" b="1" dirty="0"/>
              <a:t>. la missione dello Spirito santo</a:t>
            </a:r>
          </a:p>
          <a:p>
            <a:pPr>
              <a:lnSpc>
                <a:spcPct val="80000"/>
              </a:lnSpc>
            </a:pPr>
            <a:r>
              <a:rPr lang="it-IT" altLang="it-IT" sz="2600" b="1" dirty="0" smtClean="0"/>
              <a:t>«</a:t>
            </a:r>
            <a:r>
              <a:rPr lang="it-IT" sz="2600" dirty="0"/>
              <a:t>Per il raggiungimento di questo scopo, Cristo inviò da parte del Padre lo Spirito Santo, perché compisse dal di dentro la sua opera di salvezza e stimolasse la Chiesa a estendersi. </a:t>
            </a:r>
            <a:endParaRPr lang="it-IT" sz="2600" dirty="0" smtClean="0"/>
          </a:p>
          <a:p>
            <a:pPr>
              <a:lnSpc>
                <a:spcPct val="80000"/>
              </a:lnSpc>
            </a:pPr>
            <a:r>
              <a:rPr lang="it-IT" sz="2600" dirty="0" smtClean="0"/>
              <a:t>Indubbiamente </a:t>
            </a:r>
            <a:r>
              <a:rPr lang="it-IT" sz="2600" dirty="0"/>
              <a:t>lo Spirito Santo operava nel mondo prima ancora che Cristo fosse glorificato (19</a:t>
            </a:r>
            <a:r>
              <a:rPr lang="it-IT" sz="2600" dirty="0" smtClean="0"/>
              <a:t>)» </a:t>
            </a:r>
          </a:p>
          <a:p>
            <a:pPr>
              <a:lnSpc>
                <a:spcPct val="80000"/>
              </a:lnSpc>
            </a:pPr>
            <a:r>
              <a:rPr lang="it-IT" sz="2600" dirty="0" smtClean="0"/>
              <a:t>Ma </a:t>
            </a:r>
            <a:r>
              <a:rPr lang="it-IT" sz="2600" dirty="0"/>
              <a:t>fu nel giorno della Pentecoste che esso si effuse sui discepoli, per rimanere con loro in eterno (20); la Chiesa apparve ufficialmente di fronte alla moltitudine ed ebbe inizio attraverso la predicazione la diffusione del Vangelo in mezzo ai pagani</a:t>
            </a:r>
            <a:endParaRPr lang="it-IT" altLang="it-IT" sz="2600" b="1"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3745183E-E0AD-4CE2-810C-7951BBCB9A4A}" type="slidenum">
              <a:rPr lang="it-IT" smtClean="0"/>
              <a:pPr>
                <a:defRPr/>
              </a:pPr>
              <a:t>17</a:t>
            </a:fld>
            <a:endParaRPr lang="it-IT" dirty="0"/>
          </a:p>
        </p:txBody>
      </p:sp>
    </p:spTree>
    <p:extLst>
      <p:ext uri="{BB962C8B-B14F-4D97-AF65-F5344CB8AC3E}">
        <p14:creationId xmlns:p14="http://schemas.microsoft.com/office/powerpoint/2010/main" val="386275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2800" dirty="0">
                <a:solidFill>
                  <a:srgbClr val="333399"/>
                </a:solidFill>
              </a:rPr>
              <a:t>1. PARTE PRIMA Quando diciamo missione…</a:t>
            </a:r>
            <a:br>
              <a:rPr lang="it-IT" sz="2800" dirty="0">
                <a:solidFill>
                  <a:srgbClr val="333399"/>
                </a:solidFill>
              </a:rPr>
            </a:br>
            <a:r>
              <a:rPr lang="it-IT" sz="2800" dirty="0">
                <a:solidFill>
                  <a:srgbClr val="333399"/>
                </a:solidFill>
              </a:rPr>
              <a:t>Dio-Trinità, sempre in missione</a:t>
            </a:r>
            <a:r>
              <a:rPr lang="it-IT" sz="2800" dirty="0" smtClean="0">
                <a:solidFill>
                  <a:srgbClr val="333399"/>
                </a:solidFill>
              </a:rPr>
              <a:t>!</a:t>
            </a:r>
            <a:br>
              <a:rPr lang="it-IT" sz="2800" dirty="0" smtClean="0">
                <a:solidFill>
                  <a:srgbClr val="333399"/>
                </a:solidFill>
              </a:rPr>
            </a:br>
            <a:r>
              <a:rPr lang="it-IT" sz="2800" dirty="0">
                <a:solidFill>
                  <a:srgbClr val="FF0000"/>
                </a:solidFill>
              </a:rPr>
              <a:t>Il soggetto trinitario</a:t>
            </a:r>
            <a:endParaRPr lang="it-IT" sz="2800" dirty="0"/>
          </a:p>
        </p:txBody>
      </p:sp>
      <p:sp>
        <p:nvSpPr>
          <p:cNvPr id="2" name="Segnaposto contenuto 1"/>
          <p:cNvSpPr>
            <a:spLocks noGrp="1"/>
          </p:cNvSpPr>
          <p:nvPr>
            <p:ph idx="1"/>
          </p:nvPr>
        </p:nvSpPr>
        <p:spPr/>
        <p:txBody>
          <a:bodyPr>
            <a:normAutofit lnSpcReduction="10000"/>
          </a:bodyPr>
          <a:lstStyle/>
          <a:p>
            <a:r>
              <a:rPr lang="it-IT" dirty="0"/>
              <a:t>il cambio del soggetto: la Trinità: </a:t>
            </a:r>
          </a:p>
          <a:p>
            <a:pPr lvl="1"/>
            <a:r>
              <a:rPr lang="it-IT" dirty="0"/>
              <a:t>Dio-Trinità è </a:t>
            </a:r>
            <a:r>
              <a:rPr lang="it-IT" dirty="0" smtClean="0"/>
              <a:t>missionario </a:t>
            </a:r>
            <a:r>
              <a:rPr lang="it-IT" dirty="0"/>
              <a:t>(ha e </a:t>
            </a:r>
            <a:r>
              <a:rPr lang="it-IT" i="1" dirty="0"/>
              <a:t>svolge </a:t>
            </a:r>
            <a:r>
              <a:rPr lang="it-IT" dirty="0"/>
              <a:t>una missione) oltre ad essere creatore e </a:t>
            </a:r>
            <a:r>
              <a:rPr lang="it-IT" dirty="0" smtClean="0"/>
              <a:t>rivelatore; è un continuum e non un evento passato</a:t>
            </a:r>
          </a:p>
          <a:p>
            <a:pPr lvl="1"/>
            <a:r>
              <a:rPr lang="it-IT" dirty="0" smtClean="0"/>
              <a:t>La missione è </a:t>
            </a:r>
            <a:r>
              <a:rPr lang="it-IT" i="1" dirty="0" smtClean="0"/>
              <a:t>di Dio</a:t>
            </a:r>
            <a:r>
              <a:rPr lang="it-IT" dirty="0" smtClean="0"/>
              <a:t>, quanto a</a:t>
            </a:r>
          </a:p>
          <a:p>
            <a:pPr lvl="2"/>
            <a:r>
              <a:rPr lang="it-IT" dirty="0" smtClean="0"/>
              <a:t>Compiti</a:t>
            </a:r>
          </a:p>
          <a:p>
            <a:pPr lvl="2"/>
            <a:r>
              <a:rPr lang="it-IT" dirty="0" smtClean="0"/>
              <a:t>Destinatari</a:t>
            </a:r>
          </a:p>
          <a:p>
            <a:pPr lvl="2"/>
            <a:r>
              <a:rPr lang="it-IT" dirty="0" smtClean="0"/>
              <a:t>Agenti e vie</a:t>
            </a:r>
          </a:p>
          <a:p>
            <a:pPr lvl="2"/>
            <a:r>
              <a:rPr lang="it-IT" dirty="0" smtClean="0"/>
              <a:t>Tempi e compimento</a:t>
            </a:r>
            <a:endParaRPr lang="it-IT" dirty="0"/>
          </a:p>
          <a:p>
            <a:pPr lvl="1"/>
            <a:r>
              <a:rPr lang="it-IT" dirty="0" smtClean="0"/>
              <a:t>La missione di Dio va scoperta e servita</a:t>
            </a:r>
            <a:endParaRPr lang="it-IT" dirty="0"/>
          </a:p>
          <a:p>
            <a:pPr lvl="1"/>
            <a:endParaRPr lang="it-IT"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18</a:t>
            </a:fld>
            <a:endParaRPr lang="it-IT"/>
          </a:p>
        </p:txBody>
      </p:sp>
    </p:spTree>
    <p:extLst>
      <p:ext uri="{BB962C8B-B14F-4D97-AF65-F5344CB8AC3E}">
        <p14:creationId xmlns:p14="http://schemas.microsoft.com/office/powerpoint/2010/main" val="72982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2800" dirty="0">
                <a:solidFill>
                  <a:srgbClr val="333399"/>
                </a:solidFill>
              </a:rPr>
              <a:t>1. PARTE PRIMA Quando diciamo missione…</a:t>
            </a:r>
            <a:br>
              <a:rPr lang="it-IT" sz="2800" dirty="0">
                <a:solidFill>
                  <a:srgbClr val="333399"/>
                </a:solidFill>
              </a:rPr>
            </a:br>
            <a:r>
              <a:rPr lang="it-IT" sz="2800" dirty="0">
                <a:solidFill>
                  <a:srgbClr val="333399"/>
                </a:solidFill>
              </a:rPr>
              <a:t>Dio-Trinità, sempre in missione</a:t>
            </a:r>
            <a:r>
              <a:rPr lang="it-IT" sz="2800" dirty="0" smtClean="0">
                <a:solidFill>
                  <a:srgbClr val="333399"/>
                </a:solidFill>
              </a:rPr>
              <a:t>!</a:t>
            </a:r>
            <a:br>
              <a:rPr lang="it-IT" sz="2800" dirty="0" smtClean="0">
                <a:solidFill>
                  <a:srgbClr val="333399"/>
                </a:solidFill>
              </a:rPr>
            </a:br>
            <a:r>
              <a:rPr lang="it-IT" sz="2800" dirty="0" smtClean="0">
                <a:solidFill>
                  <a:srgbClr val="FF0000"/>
                </a:solidFill>
              </a:rPr>
              <a:t>Il soggetto trinitario</a:t>
            </a:r>
            <a:endParaRPr lang="it-IT" sz="2800" dirty="0">
              <a:solidFill>
                <a:srgbClr val="FF0000"/>
              </a:solidFill>
            </a:endParaRPr>
          </a:p>
        </p:txBody>
      </p:sp>
      <p:sp>
        <p:nvSpPr>
          <p:cNvPr id="2" name="Segnaposto contenuto 1"/>
          <p:cNvSpPr>
            <a:spLocks noGrp="1"/>
          </p:cNvSpPr>
          <p:nvPr>
            <p:ph idx="1"/>
          </p:nvPr>
        </p:nvSpPr>
        <p:spPr>
          <a:xfrm>
            <a:off x="1775520" y="1628776"/>
            <a:ext cx="4680520" cy="4525963"/>
          </a:xfrm>
        </p:spPr>
        <p:txBody>
          <a:bodyPr/>
          <a:lstStyle/>
          <a:p>
            <a:r>
              <a:rPr lang="it-IT" sz="2800" dirty="0" smtClean="0"/>
              <a:t>Il Padre eleva </a:t>
            </a:r>
            <a:r>
              <a:rPr lang="it-IT" sz="2800" dirty="0"/>
              <a:t>gli uomini alla partecipazione della sua vita </a:t>
            </a:r>
            <a:r>
              <a:rPr lang="it-IT" sz="2800" dirty="0" smtClean="0"/>
              <a:t>divina (LG 2; </a:t>
            </a:r>
            <a:r>
              <a:rPr lang="it-IT" sz="2800" dirty="0" err="1" smtClean="0"/>
              <a:t>cf</a:t>
            </a:r>
            <a:r>
              <a:rPr lang="it-IT" sz="2800" dirty="0" smtClean="0"/>
              <a:t>. DV 2)</a:t>
            </a:r>
          </a:p>
          <a:p>
            <a:r>
              <a:rPr lang="it-IT" sz="2800" dirty="0" smtClean="0"/>
              <a:t>Il Figlio opera la redenzione (LG 3; SC 6)</a:t>
            </a:r>
          </a:p>
          <a:p>
            <a:r>
              <a:rPr lang="it-IT" sz="2800" dirty="0" smtClean="0"/>
              <a:t>Lo Spirito santifica </a:t>
            </a:r>
            <a:r>
              <a:rPr lang="it-IT" sz="2800" dirty="0"/>
              <a:t>continuamente la </a:t>
            </a:r>
            <a:r>
              <a:rPr lang="it-IT" sz="2800" dirty="0" smtClean="0"/>
              <a:t>Chiesa </a:t>
            </a:r>
            <a:br>
              <a:rPr lang="it-IT" sz="2800" dirty="0" smtClean="0"/>
            </a:br>
            <a:r>
              <a:rPr lang="it-IT" sz="2800" dirty="0" smtClean="0"/>
              <a:t>(LG 4)</a:t>
            </a:r>
            <a:endParaRPr lang="it-IT" sz="2800"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19</a:t>
            </a:fld>
            <a:endParaRPr lang="it-IT"/>
          </a:p>
        </p:txBody>
      </p:sp>
      <p:sp>
        <p:nvSpPr>
          <p:cNvPr id="3" name="Segnaposto contenuto 2"/>
          <p:cNvSpPr>
            <a:spLocks noGrp="1"/>
          </p:cNvSpPr>
          <p:nvPr>
            <p:ph sz="half" idx="4294967295"/>
          </p:nvPr>
        </p:nvSpPr>
        <p:spPr>
          <a:xfrm>
            <a:off x="6456041" y="1600200"/>
            <a:ext cx="5104412" cy="4525963"/>
          </a:xfrm>
        </p:spPr>
        <p:txBody>
          <a:bodyPr/>
          <a:lstStyle/>
          <a:p>
            <a:r>
              <a:rPr lang="it-IT" sz="2800" dirty="0"/>
              <a:t>Il Padre desidera </a:t>
            </a:r>
            <a:r>
              <a:rPr lang="it-IT" sz="2800" dirty="0" smtClean="0"/>
              <a:t>donare </a:t>
            </a:r>
            <a:r>
              <a:rPr lang="it-IT" sz="2800" dirty="0"/>
              <a:t>la comunione con Sé (AG 2.3)</a:t>
            </a:r>
          </a:p>
          <a:p>
            <a:r>
              <a:rPr lang="it-IT" sz="2800" dirty="0"/>
              <a:t>Il Figlio è mediatore del progetto del Padre attraverso l’incarnazione e la redenzione (AG 3)</a:t>
            </a:r>
          </a:p>
          <a:p>
            <a:r>
              <a:rPr lang="it-IT" sz="2800" dirty="0"/>
              <a:t>Lo Spirito precede, accompagna la missione di Cristo, vivifica la missione della </a:t>
            </a:r>
            <a:r>
              <a:rPr lang="it-IT" sz="2800" dirty="0" smtClean="0"/>
              <a:t>chiesa (AG 4)</a:t>
            </a:r>
            <a:endParaRPr lang="it-IT" sz="2800" dirty="0"/>
          </a:p>
          <a:p>
            <a:endParaRPr lang="it-IT" sz="2800" dirty="0"/>
          </a:p>
        </p:txBody>
      </p:sp>
    </p:spTree>
    <p:extLst>
      <p:ext uri="{BB962C8B-B14F-4D97-AF65-F5344CB8AC3E}">
        <p14:creationId xmlns:p14="http://schemas.microsoft.com/office/powerpoint/2010/main" val="158056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Itinerario </a:t>
            </a:r>
            <a:endParaRPr lang="it-IT" dirty="0"/>
          </a:p>
        </p:txBody>
      </p:sp>
      <p:sp>
        <p:nvSpPr>
          <p:cNvPr id="3" name="Segnaposto contenuto 2"/>
          <p:cNvSpPr>
            <a:spLocks noGrp="1"/>
          </p:cNvSpPr>
          <p:nvPr>
            <p:ph idx="1"/>
          </p:nvPr>
        </p:nvSpPr>
        <p:spPr/>
        <p:txBody>
          <a:bodyPr/>
          <a:lstStyle/>
          <a:p>
            <a:r>
              <a:rPr lang="it-IT" sz="2400" dirty="0" smtClean="0"/>
              <a:t>PARTE PRIMA</a:t>
            </a:r>
            <a:br>
              <a:rPr lang="it-IT" sz="2400" dirty="0" smtClean="0"/>
            </a:br>
            <a:r>
              <a:rPr lang="it-IT" sz="2400" dirty="0" smtClean="0"/>
              <a:t>Quando diciamo missione…</a:t>
            </a:r>
            <a:br>
              <a:rPr lang="it-IT" sz="2400" dirty="0" smtClean="0"/>
            </a:br>
            <a:r>
              <a:rPr lang="it-IT" sz="2400" dirty="0" smtClean="0"/>
              <a:t>Dio-Trinità, sempre in missione!</a:t>
            </a:r>
          </a:p>
          <a:p>
            <a:pPr marL="0" indent="0">
              <a:buNone/>
            </a:pPr>
            <a:endParaRPr lang="it-IT" sz="2400" dirty="0" smtClean="0"/>
          </a:p>
          <a:p>
            <a:r>
              <a:rPr lang="it-IT" sz="2400" dirty="0" smtClean="0"/>
              <a:t>PARTE SECONDA</a:t>
            </a:r>
            <a:br>
              <a:rPr lang="it-IT" sz="2400" dirty="0" smtClean="0"/>
            </a:br>
            <a:r>
              <a:rPr lang="it-IT" sz="2400" dirty="0" smtClean="0"/>
              <a:t>Quando agiamo da missionari</a:t>
            </a:r>
            <a:br>
              <a:rPr lang="it-IT" sz="2400" dirty="0" smtClean="0"/>
            </a:br>
            <a:r>
              <a:rPr lang="it-IT" sz="2400" dirty="0" smtClean="0"/>
              <a:t>L’azione missionaria della Chiesa</a:t>
            </a:r>
            <a:endParaRPr lang="it-IT" sz="2400"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2</a:t>
            </a:fld>
            <a:endParaRPr lang="it-IT"/>
          </a:p>
        </p:txBody>
      </p:sp>
    </p:spTree>
    <p:extLst>
      <p:ext uri="{BB962C8B-B14F-4D97-AF65-F5344CB8AC3E}">
        <p14:creationId xmlns:p14="http://schemas.microsoft.com/office/powerpoint/2010/main" val="193022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algn="r"/>
            <a:r>
              <a:rPr lang="it-IT" sz="2800" dirty="0">
                <a:solidFill>
                  <a:srgbClr val="333399"/>
                </a:solidFill>
                <a:latin typeface="Britannic Bold" panose="020B0903060703020204" pitchFamily="34" charset="0"/>
              </a:rPr>
              <a:t>1. PARTE PRIMA Quando diciamo missione…</a:t>
            </a:r>
            <a:br>
              <a:rPr lang="it-IT" sz="2800" dirty="0">
                <a:solidFill>
                  <a:srgbClr val="333399"/>
                </a:solidFill>
                <a:latin typeface="Britannic Bold" panose="020B0903060703020204" pitchFamily="34" charset="0"/>
              </a:rPr>
            </a:br>
            <a:r>
              <a:rPr lang="it-IT" sz="2800" dirty="0">
                <a:solidFill>
                  <a:srgbClr val="333399"/>
                </a:solidFill>
                <a:latin typeface="Britannic Bold" panose="020B0903060703020204" pitchFamily="34" charset="0"/>
              </a:rPr>
              <a:t>Dio-Trinità, sempre in missione</a:t>
            </a:r>
            <a:r>
              <a:rPr lang="it-IT" sz="2800" dirty="0" smtClean="0">
                <a:solidFill>
                  <a:srgbClr val="333399"/>
                </a:solidFill>
                <a:latin typeface="Britannic Bold" panose="020B0903060703020204" pitchFamily="34" charset="0"/>
              </a:rPr>
              <a:t>!</a:t>
            </a:r>
            <a:r>
              <a:rPr lang="it-IT" sz="2800" dirty="0">
                <a:solidFill>
                  <a:srgbClr val="333399"/>
                </a:solidFill>
                <a:latin typeface="Britannic Bold" panose="020B0903060703020204" pitchFamily="34" charset="0"/>
              </a:rPr>
              <a:t/>
            </a:r>
            <a:br>
              <a:rPr lang="it-IT" sz="2800" dirty="0">
                <a:solidFill>
                  <a:srgbClr val="333399"/>
                </a:solidFill>
                <a:latin typeface="Britannic Bold" panose="020B0903060703020204" pitchFamily="34" charset="0"/>
              </a:rPr>
            </a:br>
            <a:r>
              <a:rPr lang="it-IT" sz="2800" dirty="0">
                <a:solidFill>
                  <a:srgbClr val="FF0000"/>
                </a:solidFill>
                <a:latin typeface="Britannic Bold" panose="020B0903060703020204" pitchFamily="34" charset="0"/>
              </a:rPr>
              <a:t>Il soggetto trinitario</a:t>
            </a:r>
            <a:endParaRPr lang="it-IT" sz="2800" dirty="0">
              <a:solidFill>
                <a:srgbClr val="FF0000"/>
              </a:solidFill>
            </a:endParaRPr>
          </a:p>
        </p:txBody>
      </p:sp>
      <p:sp>
        <p:nvSpPr>
          <p:cNvPr id="2" name="Segnaposto contenuto 1"/>
          <p:cNvSpPr>
            <a:spLocks noGrp="1"/>
          </p:cNvSpPr>
          <p:nvPr>
            <p:ph sz="half" idx="1"/>
          </p:nvPr>
        </p:nvSpPr>
        <p:spPr/>
        <p:txBody>
          <a:bodyPr>
            <a:normAutofit fontScale="77500" lnSpcReduction="20000"/>
          </a:bodyPr>
          <a:lstStyle/>
          <a:p>
            <a:pPr marL="342900" lvl="1" indent="-342900">
              <a:buFont typeface="Arial" charset="0"/>
              <a:buChar char="•"/>
            </a:pPr>
            <a:r>
              <a:rPr lang="it-IT" dirty="0"/>
              <a:t>le declinazioni missionarie della Trinità e il ruolo dello Spirito santo. </a:t>
            </a:r>
            <a:endParaRPr lang="it-IT" dirty="0" smtClean="0"/>
          </a:p>
          <a:p>
            <a:pPr marL="342900" lvl="1" indent="-342900">
              <a:buFont typeface="Arial" charset="0"/>
              <a:buChar char="•"/>
            </a:pPr>
            <a:r>
              <a:rPr lang="it-IT" dirty="0" smtClean="0"/>
              <a:t>La </a:t>
            </a:r>
            <a:r>
              <a:rPr lang="it-IT" i="1" dirty="0" err="1"/>
              <a:t>pericoresi</a:t>
            </a:r>
            <a:r>
              <a:rPr lang="it-IT" dirty="0"/>
              <a:t> come dinamismo salvifico: da Dio a Dio per lo Spirito (Ireneo) </a:t>
            </a:r>
          </a:p>
          <a:p>
            <a:pPr lvl="1"/>
            <a:r>
              <a:rPr lang="it-IT" dirty="0" smtClean="0"/>
              <a:t>Padre, Figlio, Spirito</a:t>
            </a:r>
          </a:p>
          <a:p>
            <a:pPr lvl="1"/>
            <a:r>
              <a:rPr lang="it-IT" dirty="0" smtClean="0"/>
              <a:t>Padre, Spirito, Figlio</a:t>
            </a:r>
            <a:endParaRPr lang="it-IT" dirty="0"/>
          </a:p>
        </p:txBody>
      </p:sp>
      <p:sp>
        <p:nvSpPr>
          <p:cNvPr id="7" name="Segnaposto contenuto 6"/>
          <p:cNvSpPr>
            <a:spLocks noGrp="1"/>
          </p:cNvSpPr>
          <p:nvPr>
            <p:ph sz="half" idx="2"/>
          </p:nvPr>
        </p:nvSpPr>
        <p:spPr/>
        <p:txBody>
          <a:bodyPr>
            <a:normAutofit fontScale="77500" lnSpcReduction="20000"/>
          </a:bodyPr>
          <a:lstStyle/>
          <a:p>
            <a:r>
              <a:rPr lang="it-IT" dirty="0"/>
              <a:t>le declinazioni missionarie della Trinità e il ruolo dello Spirito santo. </a:t>
            </a:r>
          </a:p>
          <a:p>
            <a:pPr lvl="1"/>
            <a:r>
              <a:rPr lang="it-IT" dirty="0" smtClean="0"/>
              <a:t>Il </a:t>
            </a:r>
            <a:r>
              <a:rPr lang="it-IT" dirty="0"/>
              <a:t>Padre è fondamento e senso della creazione e della storia (AG 2)</a:t>
            </a:r>
          </a:p>
          <a:p>
            <a:pPr lvl="1"/>
            <a:r>
              <a:rPr lang="it-IT" b="1" dirty="0"/>
              <a:t>lo Spirito soggetto missionario:  nella creazione, liberazione, alleanza, profezia, nella  testimonianza di Gesù, nella vita della chiesa, nella vita del mondo, nella vita delle persone (AG 4)</a:t>
            </a:r>
          </a:p>
          <a:p>
            <a:pPr lvl="1"/>
            <a:r>
              <a:rPr lang="it-IT" dirty="0"/>
              <a:t>Gesù testimone ed interprete della volontà di Dio con la sua esperienza messianica e con il mistero pasquale (AG 3)</a:t>
            </a:r>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20</a:t>
            </a:fld>
            <a:endParaRPr lang="it-IT"/>
          </a:p>
        </p:txBody>
      </p:sp>
    </p:spTree>
    <p:extLst>
      <p:ext uri="{BB962C8B-B14F-4D97-AF65-F5344CB8AC3E}">
        <p14:creationId xmlns:p14="http://schemas.microsoft.com/office/powerpoint/2010/main" val="100679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2800" dirty="0">
                <a:solidFill>
                  <a:srgbClr val="333399"/>
                </a:solidFill>
              </a:rPr>
              <a:t>1. PARTE PRIMA Quando diciamo missione…</a:t>
            </a:r>
            <a:br>
              <a:rPr lang="it-IT" sz="2800" dirty="0">
                <a:solidFill>
                  <a:srgbClr val="333399"/>
                </a:solidFill>
              </a:rPr>
            </a:br>
            <a:r>
              <a:rPr lang="it-IT" sz="2800" dirty="0">
                <a:solidFill>
                  <a:srgbClr val="333399"/>
                </a:solidFill>
              </a:rPr>
              <a:t>Dio-Trinità, sempre in missione!</a:t>
            </a:r>
            <a:r>
              <a:rPr lang="it-IT" sz="2800" dirty="0"/>
              <a:t/>
            </a:r>
            <a:br>
              <a:rPr lang="it-IT" sz="2800" dirty="0"/>
            </a:br>
            <a:r>
              <a:rPr lang="it-IT" sz="2800" dirty="0" smtClean="0">
                <a:solidFill>
                  <a:srgbClr val="FF0000"/>
                </a:solidFill>
              </a:rPr>
              <a:t>i </a:t>
            </a:r>
            <a:r>
              <a:rPr lang="it-IT" sz="2800" dirty="0">
                <a:solidFill>
                  <a:srgbClr val="FF0000"/>
                </a:solidFill>
              </a:rPr>
              <a:t>mandati</a:t>
            </a:r>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21</a:t>
            </a:fld>
            <a:endParaRPr lang="it-IT"/>
          </a:p>
        </p:txBody>
      </p:sp>
      <p:graphicFrame>
        <p:nvGraphicFramePr>
          <p:cNvPr id="7" name="Tabella 6"/>
          <p:cNvGraphicFramePr>
            <a:graphicFrameLocks noGrp="1"/>
          </p:cNvGraphicFramePr>
          <p:nvPr>
            <p:extLst/>
          </p:nvPr>
        </p:nvGraphicFramePr>
        <p:xfrm>
          <a:off x="1981303" y="1518921"/>
          <a:ext cx="9577065" cy="4516119"/>
        </p:xfrm>
        <a:graphic>
          <a:graphicData uri="http://schemas.openxmlformats.org/drawingml/2006/table">
            <a:tbl>
              <a:tblPr firstRow="1" bandRow="1">
                <a:tableStyleId>{5C22544A-7EE6-4342-B048-85BDC9FD1C3A}</a:tableStyleId>
              </a:tblPr>
              <a:tblGrid>
                <a:gridCol w="3192355">
                  <a:extLst>
                    <a:ext uri="{9D8B030D-6E8A-4147-A177-3AD203B41FA5}">
                      <a16:colId xmlns:a16="http://schemas.microsoft.com/office/drawing/2014/main" xmlns="" val="20000"/>
                    </a:ext>
                  </a:extLst>
                </a:gridCol>
                <a:gridCol w="3192355">
                  <a:extLst>
                    <a:ext uri="{9D8B030D-6E8A-4147-A177-3AD203B41FA5}">
                      <a16:colId xmlns:a16="http://schemas.microsoft.com/office/drawing/2014/main" xmlns="" val="20001"/>
                    </a:ext>
                  </a:extLst>
                </a:gridCol>
                <a:gridCol w="3192355">
                  <a:extLst>
                    <a:ext uri="{9D8B030D-6E8A-4147-A177-3AD203B41FA5}">
                      <a16:colId xmlns:a16="http://schemas.microsoft.com/office/drawing/2014/main" xmlns="" val="20002"/>
                    </a:ext>
                  </a:extLst>
                </a:gridCol>
              </a:tblGrid>
              <a:tr h="370839">
                <a:tc>
                  <a:txBody>
                    <a:bodyPr/>
                    <a:lstStyle/>
                    <a:p>
                      <a:pPr lvl="0">
                        <a:buNone/>
                      </a:pPr>
                      <a:r>
                        <a:rPr lang="it-IT" sz="1400" dirty="0">
                          <a:solidFill>
                            <a:srgbClr val="000000"/>
                          </a:solidFill>
                        </a:rPr>
                        <a:t>Post-pasquale</a:t>
                      </a:r>
                    </a:p>
                  </a:txBody>
                  <a:tcPr>
                    <a:solidFill>
                      <a:schemeClr val="bg1">
                        <a:lumMod val="95000"/>
                      </a:schemeClr>
                    </a:solidFill>
                  </a:tcPr>
                </a:tc>
                <a:tc>
                  <a:txBody>
                    <a:bodyPr/>
                    <a:lstStyle/>
                    <a:p>
                      <a:pPr lvl="0">
                        <a:buNone/>
                      </a:pPr>
                      <a:endParaRPr lang="it-IT" sz="1400" dirty="0">
                        <a:solidFill>
                          <a:srgbClr val="000000"/>
                        </a:solidFill>
                      </a:endParaRPr>
                    </a:p>
                  </a:txBody>
                  <a:tcPr>
                    <a:solidFill>
                      <a:schemeClr val="bg1">
                        <a:lumMod val="95000"/>
                      </a:schemeClr>
                    </a:solidFill>
                  </a:tcPr>
                </a:tc>
                <a:tc>
                  <a:txBody>
                    <a:bodyPr/>
                    <a:lstStyle/>
                    <a:p>
                      <a:pPr lvl="0">
                        <a:buNone/>
                      </a:pPr>
                      <a:r>
                        <a:rPr lang="it-IT" sz="1400" dirty="0" err="1">
                          <a:solidFill>
                            <a:srgbClr val="000000"/>
                          </a:solidFill>
                        </a:rPr>
                        <a:t>Pre</a:t>
                      </a:r>
                      <a:r>
                        <a:rPr lang="it-IT" sz="1400" dirty="0">
                          <a:solidFill>
                            <a:srgbClr val="000000"/>
                          </a:solidFill>
                        </a:rPr>
                        <a:t>-pasquale </a:t>
                      </a:r>
                    </a:p>
                  </a:txBody>
                  <a:tcPr>
                    <a:solidFill>
                      <a:schemeClr val="bg1">
                        <a:lumMod val="95000"/>
                      </a:schemeClr>
                    </a:solidFill>
                  </a:tcPr>
                </a:tc>
                <a:extLst>
                  <a:ext uri="{0D108BD9-81ED-4DB2-BD59-A6C34878D82A}">
                    <a16:rowId xmlns:a16="http://schemas.microsoft.com/office/drawing/2014/main" xmlns="" val="221129460"/>
                  </a:ext>
                </a:extLst>
              </a:tr>
              <a:tr h="370840">
                <a:tc>
                  <a:txBody>
                    <a:bodyPr/>
                    <a:lstStyle/>
                    <a:p>
                      <a:pPr>
                        <a:buNone/>
                      </a:pPr>
                      <a:r>
                        <a:rPr lang="it-IT" sz="1400" dirty="0">
                          <a:solidFill>
                            <a:srgbClr val="000000"/>
                          </a:solidFill>
                          <a:latin typeface="+mn-lt"/>
                        </a:rPr>
                        <a:t>Mt 28, 19</a:t>
                      </a:r>
                      <a:r>
                        <a:rPr lang="en-US" sz="1400" dirty="0">
                          <a:latin typeface="+mn-lt"/>
                        </a:rPr>
                        <a:t/>
                      </a:r>
                      <a:br>
                        <a:rPr lang="en-US" sz="1400" dirty="0">
                          <a:latin typeface="+mn-lt"/>
                        </a:rPr>
                      </a:br>
                      <a:r>
                        <a:rPr lang="it-IT" sz="1400" b="0" i="0" u="none" strike="noStrike" noProof="0" dirty="0">
                          <a:solidFill>
                            <a:srgbClr val="800000"/>
                          </a:solidFill>
                          <a:latin typeface="+mn-lt"/>
                        </a:rPr>
                        <a:t>Andate dunque e ammaestrate tutte le nazioni, battezzandole nel nome del Padre e del Figlio e dello Spirito santo, </a:t>
                      </a:r>
                      <a:r>
                        <a:rPr lang="it-IT" sz="1400" b="1" i="0" u="none" strike="noStrike" noProof="0" dirty="0">
                          <a:solidFill>
                            <a:srgbClr val="800000"/>
                          </a:solidFill>
                          <a:latin typeface="+mn-lt"/>
                        </a:rPr>
                        <a:t>[20]</a:t>
                      </a:r>
                      <a:r>
                        <a:rPr lang="it-IT" sz="1400" b="0" i="0" u="none" strike="noStrike" noProof="0" dirty="0">
                          <a:solidFill>
                            <a:srgbClr val="800000"/>
                          </a:solidFill>
                          <a:latin typeface="+mn-lt"/>
                        </a:rPr>
                        <a:t>insegnando loro ad osservare tutto ciò che vi ho comandato.</a:t>
                      </a:r>
                    </a:p>
                    <a:p>
                      <a:pPr lvl="0">
                        <a:buNone/>
                      </a:pPr>
                      <a:r>
                        <a:rPr lang="it-IT" sz="1400" b="1" i="0" u="none" strike="noStrike" noProof="0" dirty="0">
                          <a:solidFill>
                            <a:srgbClr val="000000"/>
                          </a:solidFill>
                          <a:latin typeface="+mn-lt"/>
                        </a:rPr>
                        <a:t>Mc 15, 15-16</a:t>
                      </a:r>
                      <a:r>
                        <a:rPr lang="en-US" sz="1400" dirty="0">
                          <a:latin typeface="+mn-lt"/>
                        </a:rPr>
                        <a:t/>
                      </a:r>
                      <a:br>
                        <a:rPr lang="en-US" sz="1400" dirty="0">
                          <a:latin typeface="+mn-lt"/>
                        </a:rPr>
                      </a:br>
                      <a:r>
                        <a:rPr lang="it-IT" sz="1400" b="0" i="0" u="none" strike="noStrike" noProof="0" dirty="0">
                          <a:solidFill>
                            <a:srgbClr val="800000"/>
                          </a:solidFill>
                          <a:latin typeface="+mn-lt"/>
                        </a:rPr>
                        <a:t>Gesù disse loro: «Andate in tutto il mondo e predicate il vangelo ad ogni creatura. Chi crederà e sarà battezzato sarà salvo, ma chi non crederà sarà condannato</a:t>
                      </a:r>
                    </a:p>
                    <a:p>
                      <a:pPr lvl="0">
                        <a:buNone/>
                      </a:pPr>
                      <a:r>
                        <a:rPr lang="it-IT" sz="1400" b="0" i="0" u="none" strike="noStrike" noProof="0" dirty="0">
                          <a:solidFill>
                            <a:srgbClr val="800000"/>
                          </a:solidFill>
                          <a:latin typeface="+mn-lt"/>
                        </a:rPr>
                        <a:t>Lc 24, 47</a:t>
                      </a:r>
                      <a:r>
                        <a:rPr lang="en-US" sz="1400" dirty="0">
                          <a:latin typeface="+mn-lt"/>
                        </a:rPr>
                        <a:t/>
                      </a:r>
                      <a:br>
                        <a:rPr lang="en-US" sz="1400" dirty="0">
                          <a:latin typeface="+mn-lt"/>
                        </a:rPr>
                      </a:br>
                      <a:r>
                        <a:rPr lang="it-IT" sz="1400" b="0" i="0" u="none" strike="noStrike" noProof="0" dirty="0">
                          <a:solidFill>
                            <a:srgbClr val="800000"/>
                          </a:solidFill>
                          <a:latin typeface="+mn-lt"/>
                        </a:rPr>
                        <a:t>nel suo nome saranno predicati a tutte le genti la conversione e il perdono dei peccati, cominciando da Gerusalemme.</a:t>
                      </a:r>
                    </a:p>
                    <a:p>
                      <a:pPr lvl="0">
                        <a:buNone/>
                      </a:pPr>
                      <a:endParaRPr lang="it-IT" sz="1400" b="0" i="0" u="none" strike="noStrike" noProof="0" dirty="0">
                        <a:solidFill>
                          <a:srgbClr val="800000"/>
                        </a:solidFill>
                        <a:latin typeface="+mn-lt"/>
                      </a:endParaRPr>
                    </a:p>
                  </a:txBody>
                  <a:tcPr>
                    <a:solidFill>
                      <a:schemeClr val="bg1">
                        <a:lumMod val="95000"/>
                      </a:schemeClr>
                    </a:solidFill>
                  </a:tcPr>
                </a:tc>
                <a:tc>
                  <a:txBody>
                    <a:bodyPr/>
                    <a:lstStyle/>
                    <a:p>
                      <a:pPr>
                        <a:buNone/>
                      </a:pPr>
                      <a:r>
                        <a:rPr lang="it-IT" sz="1400" dirty="0" err="1">
                          <a:latin typeface="+mn-lt"/>
                        </a:rPr>
                        <a:t>Gv</a:t>
                      </a:r>
                      <a:r>
                        <a:rPr lang="it-IT" sz="1400" dirty="0">
                          <a:latin typeface="+mn-lt"/>
                        </a:rPr>
                        <a:t> 20,21-23</a:t>
                      </a:r>
                      <a:r>
                        <a:rPr lang="en-US" sz="1400" dirty="0">
                          <a:latin typeface="+mn-lt"/>
                        </a:rPr>
                        <a:t/>
                      </a:r>
                      <a:br>
                        <a:rPr lang="en-US" sz="1400" dirty="0">
                          <a:latin typeface="+mn-lt"/>
                        </a:rPr>
                      </a:br>
                      <a:r>
                        <a:rPr lang="it-IT" sz="1400" b="0" i="0" u="none" strike="noStrike" noProof="0" dirty="0">
                          <a:solidFill>
                            <a:srgbClr val="800000"/>
                          </a:solidFill>
                          <a:latin typeface="+mn-lt"/>
                        </a:rPr>
                        <a:t>«Pace a voi! Come il Padre ha mandato me, anch'io mando voi». </a:t>
                      </a:r>
                      <a:r>
                        <a:rPr lang="it-IT" sz="1400" b="1" i="0" u="none" strike="noStrike" noProof="0" dirty="0">
                          <a:solidFill>
                            <a:srgbClr val="800000"/>
                          </a:solidFill>
                          <a:latin typeface="+mn-lt"/>
                        </a:rPr>
                        <a:t>[22]</a:t>
                      </a:r>
                      <a:r>
                        <a:rPr lang="it-IT" sz="1400" b="0" i="0" u="none" strike="noStrike" noProof="0" dirty="0">
                          <a:solidFill>
                            <a:srgbClr val="800000"/>
                          </a:solidFill>
                          <a:latin typeface="+mn-lt"/>
                        </a:rPr>
                        <a:t>Dopo aver detto questo, alitò su di loro e disse: «Ricevete lo Spirito Santo; </a:t>
                      </a:r>
                      <a:r>
                        <a:rPr lang="it-IT" sz="1400" b="1" i="0" u="none" strike="noStrike" noProof="0" dirty="0">
                          <a:solidFill>
                            <a:srgbClr val="800000"/>
                          </a:solidFill>
                          <a:latin typeface="+mn-lt"/>
                        </a:rPr>
                        <a:t>[23]</a:t>
                      </a:r>
                      <a:r>
                        <a:rPr lang="it-IT" sz="1400" b="0" i="0" u="none" strike="noStrike" noProof="0" dirty="0">
                          <a:solidFill>
                            <a:srgbClr val="800000"/>
                          </a:solidFill>
                          <a:latin typeface="+mn-lt"/>
                        </a:rPr>
                        <a:t>a chi rimetterete i peccati saranno rimessi e a chi non li rimetterete, resteranno non rimessi». </a:t>
                      </a:r>
                      <a:endParaRPr lang="it-IT" sz="1400" dirty="0">
                        <a:latin typeface="+mn-lt"/>
                      </a:endParaRPr>
                    </a:p>
                  </a:txBody>
                  <a:tcPr>
                    <a:solidFill>
                      <a:schemeClr val="bg1">
                        <a:lumMod val="95000"/>
                      </a:schemeClr>
                    </a:solidFill>
                  </a:tcPr>
                </a:tc>
                <a:tc>
                  <a:txBody>
                    <a:bodyPr/>
                    <a:lstStyle/>
                    <a:p>
                      <a:pPr>
                        <a:buNone/>
                      </a:pPr>
                      <a:r>
                        <a:rPr lang="it-IT" sz="1200" dirty="0">
                          <a:latin typeface="+mn-lt"/>
                        </a:rPr>
                        <a:t>Lc 4,18-19</a:t>
                      </a:r>
                    </a:p>
                    <a:p>
                      <a:pPr lvl="0" algn="l">
                        <a:buNone/>
                      </a:pPr>
                      <a:r>
                        <a:rPr lang="it-IT" sz="1200" b="1" i="0" u="none" strike="noStrike" noProof="0" dirty="0">
                          <a:solidFill>
                            <a:srgbClr val="000000"/>
                          </a:solidFill>
                          <a:latin typeface="+mn-lt"/>
                        </a:rPr>
                        <a:t>[18]</a:t>
                      </a:r>
                      <a:r>
                        <a:rPr lang="it-IT" sz="1200" b="0" i="1" u="none" strike="noStrike" noProof="0" dirty="0">
                          <a:solidFill>
                            <a:srgbClr val="000000"/>
                          </a:solidFill>
                          <a:latin typeface="+mn-lt"/>
                        </a:rPr>
                        <a:t>Lo Spirito del Signore è sopra di me</a:t>
                      </a:r>
                      <a:r>
                        <a:rPr lang="it-IT" sz="1200" b="0" i="1" u="none" strike="noStrike" noProof="0" dirty="0" smtClean="0">
                          <a:solidFill>
                            <a:srgbClr val="000000"/>
                          </a:solidFill>
                          <a:latin typeface="+mn-lt"/>
                        </a:rPr>
                        <a:t>; per </a:t>
                      </a:r>
                      <a:r>
                        <a:rPr lang="it-IT" sz="1200" b="0" i="1" u="none" strike="noStrike" noProof="0" dirty="0">
                          <a:solidFill>
                            <a:srgbClr val="000000"/>
                          </a:solidFill>
                          <a:latin typeface="+mn-lt"/>
                        </a:rPr>
                        <a:t>questo mi ha consacrato con l'unzione</a:t>
                      </a:r>
                      <a:r>
                        <a:rPr lang="it-IT" sz="1200" b="0" i="1" u="none" strike="noStrike" noProof="0" dirty="0" smtClean="0">
                          <a:solidFill>
                            <a:srgbClr val="000000"/>
                          </a:solidFill>
                          <a:latin typeface="+mn-lt"/>
                        </a:rPr>
                        <a:t>, e </a:t>
                      </a:r>
                      <a:r>
                        <a:rPr lang="it-IT" sz="1200" b="0" i="1" u="none" strike="noStrike" noProof="0" dirty="0">
                          <a:solidFill>
                            <a:srgbClr val="000000"/>
                          </a:solidFill>
                          <a:latin typeface="+mn-lt"/>
                        </a:rPr>
                        <a:t>mi ha mandato per annunziare ai poveri un lieto</a:t>
                      </a:r>
                      <a:r>
                        <a:rPr lang="en-US" sz="1200" dirty="0">
                          <a:latin typeface="+mn-lt"/>
                        </a:rPr>
                        <a:t/>
                      </a:r>
                      <a:br>
                        <a:rPr lang="en-US" sz="1200" dirty="0">
                          <a:latin typeface="+mn-lt"/>
                        </a:rPr>
                      </a:br>
                      <a:r>
                        <a:rPr lang="it-IT" sz="1200" b="0" i="1" u="none" strike="noStrike" noProof="0" dirty="0">
                          <a:solidFill>
                            <a:srgbClr val="000000"/>
                          </a:solidFill>
                          <a:latin typeface="+mn-lt"/>
                        </a:rPr>
                        <a:t>messaggio</a:t>
                      </a:r>
                      <a:r>
                        <a:rPr lang="it-IT" sz="1200" b="0" i="1" u="none" strike="noStrike" noProof="0" dirty="0" smtClean="0">
                          <a:solidFill>
                            <a:srgbClr val="000000"/>
                          </a:solidFill>
                          <a:latin typeface="+mn-lt"/>
                        </a:rPr>
                        <a:t>, per </a:t>
                      </a:r>
                      <a:r>
                        <a:rPr lang="it-IT" sz="1200" b="0" i="1" u="none" strike="noStrike" noProof="0" dirty="0">
                          <a:solidFill>
                            <a:srgbClr val="000000"/>
                          </a:solidFill>
                          <a:latin typeface="+mn-lt"/>
                        </a:rPr>
                        <a:t>proclamare ai prigionieri la liberazione</a:t>
                      </a:r>
                      <a:r>
                        <a:rPr lang="en-US" sz="1200" dirty="0">
                          <a:latin typeface="+mn-lt"/>
                        </a:rPr>
                        <a:t/>
                      </a:r>
                      <a:br>
                        <a:rPr lang="en-US" sz="1200" dirty="0">
                          <a:latin typeface="+mn-lt"/>
                        </a:rPr>
                      </a:br>
                      <a:r>
                        <a:rPr lang="it-IT" sz="1200" b="0" i="1" u="none" strike="noStrike" noProof="0" dirty="0">
                          <a:solidFill>
                            <a:srgbClr val="000000"/>
                          </a:solidFill>
                          <a:latin typeface="+mn-lt"/>
                        </a:rPr>
                        <a:t>e ai ciechi la vista</a:t>
                      </a:r>
                      <a:r>
                        <a:rPr lang="it-IT" sz="1200" b="0" i="1" u="none" strike="noStrike" noProof="0" dirty="0" smtClean="0">
                          <a:solidFill>
                            <a:srgbClr val="000000"/>
                          </a:solidFill>
                          <a:latin typeface="+mn-lt"/>
                        </a:rPr>
                        <a:t>; per </a:t>
                      </a:r>
                      <a:r>
                        <a:rPr lang="it-IT" sz="1200" b="0" i="1" u="none" strike="noStrike" noProof="0" dirty="0">
                          <a:solidFill>
                            <a:srgbClr val="000000"/>
                          </a:solidFill>
                          <a:latin typeface="+mn-lt"/>
                        </a:rPr>
                        <a:t>rimettere in libertà gli oppressi</a:t>
                      </a:r>
                      <a:r>
                        <a:rPr lang="it-IT" sz="1200" b="0" i="0" u="none" strike="noStrike" noProof="0" dirty="0" smtClean="0">
                          <a:solidFill>
                            <a:srgbClr val="000000"/>
                          </a:solidFill>
                          <a:latin typeface="+mn-lt"/>
                        </a:rPr>
                        <a:t>, [</a:t>
                      </a:r>
                      <a:r>
                        <a:rPr lang="it-IT" sz="1200" b="0" i="0" u="none" strike="noStrike" noProof="0" dirty="0">
                          <a:solidFill>
                            <a:srgbClr val="000000"/>
                          </a:solidFill>
                          <a:latin typeface="+mn-lt"/>
                        </a:rPr>
                        <a:t>19]</a:t>
                      </a:r>
                      <a:r>
                        <a:rPr lang="it-IT" sz="1200" b="0" i="1" u="none" strike="noStrike" noProof="0" dirty="0">
                          <a:solidFill>
                            <a:srgbClr val="000000"/>
                          </a:solidFill>
                          <a:latin typeface="+mn-lt"/>
                        </a:rPr>
                        <a:t>e predicare un anno di grazia del Signore</a:t>
                      </a:r>
                      <a:r>
                        <a:rPr lang="it-IT" sz="1200" b="0" i="0" u="none" strike="noStrike" noProof="0" dirty="0" smtClean="0">
                          <a:solidFill>
                            <a:srgbClr val="000000"/>
                          </a:solidFill>
                          <a:latin typeface="+mn-lt"/>
                        </a:rPr>
                        <a:t>.</a:t>
                      </a:r>
                      <a:br>
                        <a:rPr lang="it-IT" sz="1200" b="0" i="0" u="none" strike="noStrike" noProof="0" dirty="0" smtClean="0">
                          <a:solidFill>
                            <a:srgbClr val="000000"/>
                          </a:solidFill>
                          <a:latin typeface="+mn-lt"/>
                        </a:rPr>
                      </a:br>
                      <a:endParaRPr lang="it-IT" sz="1200" b="0" i="0" u="none" strike="noStrike" noProof="0" dirty="0">
                        <a:solidFill>
                          <a:srgbClr val="000000"/>
                        </a:solidFill>
                        <a:latin typeface="+mn-lt"/>
                      </a:endParaRPr>
                    </a:p>
                    <a:p>
                      <a:pPr lvl="0" algn="l">
                        <a:buNone/>
                      </a:pPr>
                      <a:r>
                        <a:rPr lang="it-IT" sz="1100" b="0" i="0" u="none" strike="noStrike" noProof="0" dirty="0">
                          <a:solidFill>
                            <a:srgbClr val="000000"/>
                          </a:solidFill>
                          <a:latin typeface="+mn-lt"/>
                        </a:rPr>
                        <a:t>Mc 6.7-13</a:t>
                      </a:r>
                      <a:r>
                        <a:rPr lang="en-US" sz="1100" dirty="0">
                          <a:latin typeface="+mn-lt"/>
                        </a:rPr>
                        <a:t/>
                      </a:r>
                      <a:br>
                        <a:rPr lang="en-US" sz="1100" dirty="0">
                          <a:latin typeface="+mn-lt"/>
                        </a:rPr>
                      </a:br>
                      <a:r>
                        <a:rPr lang="it-IT" sz="1100" b="1" i="0" u="none" strike="noStrike" noProof="0" dirty="0">
                          <a:solidFill>
                            <a:srgbClr val="000000"/>
                          </a:solidFill>
                          <a:latin typeface="+mn-lt"/>
                        </a:rPr>
                        <a:t>[7]</a:t>
                      </a:r>
                      <a:r>
                        <a:rPr lang="it-IT" sz="1100" b="0" i="0" u="none" strike="noStrike" noProof="0" dirty="0">
                          <a:solidFill>
                            <a:srgbClr val="000000"/>
                          </a:solidFill>
                          <a:latin typeface="+mn-lt"/>
                        </a:rPr>
                        <a:t>Allora chiamò i Dodici, ed incominciò a mandarli a due a due e diede loro potere sugli spiriti immondi. ...</a:t>
                      </a:r>
                      <a:r>
                        <a:rPr lang="it-IT" sz="1100" b="1" i="0" u="none" strike="noStrike" noProof="0" dirty="0">
                          <a:solidFill>
                            <a:srgbClr val="800000"/>
                          </a:solidFill>
                          <a:latin typeface="+mn-lt"/>
                        </a:rPr>
                        <a:t>[12]</a:t>
                      </a:r>
                      <a:r>
                        <a:rPr lang="it-IT" sz="1100" b="0" i="0" u="none" strike="noStrike" noProof="0" dirty="0">
                          <a:solidFill>
                            <a:srgbClr val="800000"/>
                          </a:solidFill>
                          <a:latin typeface="+mn-lt"/>
                        </a:rPr>
                        <a:t>E partiti, predicavano che la gente si convertisse, </a:t>
                      </a:r>
                      <a:r>
                        <a:rPr lang="it-IT" sz="1100" b="1" i="0" u="none" strike="noStrike" noProof="0" dirty="0">
                          <a:solidFill>
                            <a:srgbClr val="800000"/>
                          </a:solidFill>
                          <a:latin typeface="+mn-lt"/>
                        </a:rPr>
                        <a:t>[13]</a:t>
                      </a:r>
                      <a:r>
                        <a:rPr lang="it-IT" sz="1100" b="0" i="0" u="none" strike="noStrike" noProof="0" dirty="0">
                          <a:solidFill>
                            <a:srgbClr val="800000"/>
                          </a:solidFill>
                          <a:latin typeface="+mn-lt"/>
                        </a:rPr>
                        <a:t>scacciavano molti </a:t>
                      </a:r>
                      <a:r>
                        <a:rPr lang="it-IT" sz="1100" b="0" i="0" u="none" strike="noStrike" noProof="0" dirty="0" err="1">
                          <a:solidFill>
                            <a:srgbClr val="800000"/>
                          </a:solidFill>
                          <a:latin typeface="+mn-lt"/>
                        </a:rPr>
                        <a:t>demòni</a:t>
                      </a:r>
                      <a:r>
                        <a:rPr lang="it-IT" sz="1100" b="0" i="0" u="none" strike="noStrike" noProof="0" dirty="0">
                          <a:solidFill>
                            <a:srgbClr val="800000"/>
                          </a:solidFill>
                          <a:latin typeface="+mn-lt"/>
                        </a:rPr>
                        <a:t>, ungevano di olio molti infermi e li guarivano. </a:t>
                      </a:r>
                      <a:endParaRPr lang="it-IT" sz="1100" b="0" i="0" u="none" strike="noStrike" noProof="0" dirty="0">
                        <a:solidFill>
                          <a:srgbClr val="000000"/>
                        </a:solidFill>
                        <a:latin typeface="+mn-lt"/>
                      </a:endParaRPr>
                    </a:p>
                    <a:p>
                      <a:pPr lvl="0" algn="l">
                        <a:buNone/>
                      </a:pPr>
                      <a:r>
                        <a:rPr lang="it-IT" sz="1100" b="0" i="0" u="none" strike="noStrike" noProof="0" dirty="0">
                          <a:solidFill>
                            <a:srgbClr val="000000"/>
                          </a:solidFill>
                          <a:latin typeface="+mn-lt"/>
                        </a:rPr>
                        <a:t>Mt 10,1-32</a:t>
                      </a:r>
                      <a:r>
                        <a:rPr lang="en-US" sz="1100" dirty="0">
                          <a:latin typeface="+mn-lt"/>
                        </a:rPr>
                        <a:t/>
                      </a:r>
                      <a:br>
                        <a:rPr lang="en-US" sz="1100" dirty="0">
                          <a:latin typeface="+mn-lt"/>
                        </a:rPr>
                      </a:br>
                      <a:r>
                        <a:rPr lang="it-IT" sz="1100" b="1" i="0" u="none" strike="noStrike" noProof="0" dirty="0">
                          <a:solidFill>
                            <a:srgbClr val="000000"/>
                          </a:solidFill>
                          <a:latin typeface="+mn-lt"/>
                        </a:rPr>
                        <a:t>[1]</a:t>
                      </a:r>
                      <a:r>
                        <a:rPr lang="it-IT" sz="1100" b="0" i="0" u="none" strike="noStrike" noProof="0" dirty="0">
                          <a:solidFill>
                            <a:srgbClr val="000000"/>
                          </a:solidFill>
                          <a:latin typeface="+mn-lt"/>
                        </a:rPr>
                        <a:t>Chiamati a sé i dodici discepoli, diede loro il potere di scacciare gli spiriti immondi e di guarire ogni sorta di malattie e d'infermità.</a:t>
                      </a:r>
                      <a:r>
                        <a:rPr lang="it-IT" sz="1400" b="0" i="0" u="none" strike="noStrike" noProof="0" dirty="0">
                          <a:solidFill>
                            <a:srgbClr val="000000"/>
                          </a:solidFill>
                          <a:latin typeface="+mn-lt"/>
                        </a:rPr>
                        <a:t> </a:t>
                      </a: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01021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2. </a:t>
            </a:r>
            <a:r>
              <a:rPr lang="it-IT" sz="3600" dirty="0"/>
              <a:t>PARTE SECONDA</a:t>
            </a:r>
            <a:br>
              <a:rPr lang="it-IT" sz="3600" dirty="0"/>
            </a:br>
            <a:r>
              <a:rPr lang="it-IT" sz="3600" dirty="0"/>
              <a:t>Quando agiamo da missionari</a:t>
            </a:r>
            <a:br>
              <a:rPr lang="it-IT" sz="3600" dirty="0"/>
            </a:br>
            <a:r>
              <a:rPr lang="it-IT" sz="3600" dirty="0"/>
              <a:t>L’azione missionaria della Chiesa</a:t>
            </a:r>
            <a:br>
              <a:rPr lang="it-IT" sz="3600" dirty="0"/>
            </a:br>
            <a:endParaRPr lang="it-IT" sz="3600" dirty="0"/>
          </a:p>
        </p:txBody>
      </p:sp>
      <p:sp>
        <p:nvSpPr>
          <p:cNvPr id="6" name="Segnaposto testo 5"/>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2"/>
          </p:nvPr>
        </p:nvSpPr>
        <p:spPr/>
        <p:txBody>
          <a:bodyPr/>
          <a:lstStyle/>
          <a:p>
            <a:pPr>
              <a:defRPr/>
            </a:pPr>
            <a:fld id="{25BC34F4-02C1-410C-953D-B77F6D94B61F}" type="slidenum">
              <a:rPr lang="it-IT" smtClean="0"/>
              <a:pPr>
                <a:defRPr/>
              </a:pPr>
              <a:t>22</a:t>
            </a:fld>
            <a:endParaRPr lang="it-IT"/>
          </a:p>
        </p:txBody>
      </p:sp>
    </p:spTree>
    <p:extLst>
      <p:ext uri="{BB962C8B-B14F-4D97-AF65-F5344CB8AC3E}">
        <p14:creationId xmlns:p14="http://schemas.microsoft.com/office/powerpoint/2010/main" val="84366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2. </a:t>
            </a:r>
            <a:r>
              <a:rPr lang="it-IT" sz="2000" dirty="0"/>
              <a:t>PARTE </a:t>
            </a:r>
            <a:r>
              <a:rPr lang="it-IT" sz="2000" dirty="0" smtClean="0"/>
              <a:t>SECONDA Quando </a:t>
            </a:r>
            <a:r>
              <a:rPr lang="it-IT" sz="2000" dirty="0"/>
              <a:t>agiamo da missionari</a:t>
            </a:r>
            <a:r>
              <a:rPr lang="it-IT" sz="3600" dirty="0"/>
              <a:t/>
            </a:r>
            <a:br>
              <a:rPr lang="it-IT" sz="3600" dirty="0"/>
            </a:br>
            <a:r>
              <a:rPr lang="it-IT" sz="3600" dirty="0"/>
              <a:t>L’azione missionaria della </a:t>
            </a:r>
            <a:r>
              <a:rPr lang="it-IT" sz="3600" dirty="0" smtClean="0"/>
              <a:t>Chiesa</a:t>
            </a:r>
            <a:endParaRPr lang="it-IT" sz="3600" dirty="0"/>
          </a:p>
        </p:txBody>
      </p:sp>
      <p:sp>
        <p:nvSpPr>
          <p:cNvPr id="6" name="Segnaposto contenuto 5"/>
          <p:cNvSpPr>
            <a:spLocks noGrp="1"/>
          </p:cNvSpPr>
          <p:nvPr>
            <p:ph idx="1"/>
          </p:nvPr>
        </p:nvSpPr>
        <p:spPr/>
        <p:txBody>
          <a:bodyPr/>
          <a:lstStyle/>
          <a:p>
            <a:pPr marL="514350" indent="-514350">
              <a:buFont typeface="+mj-lt"/>
              <a:buAutoNum type="arabicPeriod"/>
            </a:pPr>
            <a:r>
              <a:rPr lang="it-IT" sz="2800" dirty="0"/>
              <a:t>Contesti, ambiti e vie della missione </a:t>
            </a:r>
          </a:p>
          <a:p>
            <a:pPr marL="514350" indent="-514350">
              <a:buFont typeface="+mj-lt"/>
              <a:buAutoNum type="arabicPeriod"/>
            </a:pPr>
            <a:r>
              <a:rPr lang="it-IT" sz="2800" dirty="0" smtClean="0"/>
              <a:t>Le azioni missionarie</a:t>
            </a:r>
          </a:p>
          <a:p>
            <a:pPr marL="914400" lvl="1" indent="-514350">
              <a:buFont typeface="+mj-lt"/>
              <a:buAutoNum type="arabicPeriod"/>
            </a:pPr>
            <a:r>
              <a:rPr lang="it-IT" sz="2400" dirty="0" smtClean="0"/>
              <a:t>La testimonianza</a:t>
            </a:r>
          </a:p>
          <a:p>
            <a:pPr marL="914400" lvl="1" indent="-514350">
              <a:buFont typeface="+mj-lt"/>
              <a:buAutoNum type="arabicPeriod"/>
            </a:pPr>
            <a:r>
              <a:rPr lang="it-IT" sz="2400" dirty="0" smtClean="0"/>
              <a:t>L’evangelizzazione</a:t>
            </a:r>
          </a:p>
          <a:p>
            <a:pPr marL="914400" lvl="1" indent="-514350">
              <a:buFont typeface="+mj-lt"/>
              <a:buAutoNum type="arabicPeriod"/>
            </a:pPr>
            <a:r>
              <a:rPr lang="it-IT" sz="2400" dirty="0" smtClean="0"/>
              <a:t>L’iniziazione o condivisione della missione ecclesiale</a:t>
            </a:r>
          </a:p>
          <a:p>
            <a:pPr marL="914400" lvl="1" indent="-514350">
              <a:buFont typeface="+mj-lt"/>
              <a:buAutoNum type="arabicPeriod"/>
            </a:pPr>
            <a:r>
              <a:rPr lang="it-IT" sz="2400" dirty="0" smtClean="0"/>
              <a:t>La formazione missionaria del discepolo-missionario</a:t>
            </a:r>
            <a:endParaRPr lang="it-IT" sz="2400"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23</a:t>
            </a:fld>
            <a:endParaRPr lang="it-IT"/>
          </a:p>
        </p:txBody>
      </p:sp>
    </p:spTree>
    <p:extLst>
      <p:ext uri="{BB962C8B-B14F-4D97-AF65-F5344CB8AC3E}">
        <p14:creationId xmlns:p14="http://schemas.microsoft.com/office/powerpoint/2010/main" val="140728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p:txBody>
          <a:bodyPr>
            <a:normAutofit fontScale="32500" lnSpcReduction="20000"/>
          </a:bodyPr>
          <a:lstStyle/>
          <a:p>
            <a:r>
              <a:rPr lang="it-IT" sz="4000" i="1" dirty="0"/>
              <a:t>Agenda per la futura programmazione, lo studio e la ricerca della missione </a:t>
            </a:r>
            <a:r>
              <a:rPr lang="it-IT" sz="4000" dirty="0"/>
              <a:t>in Aa. </a:t>
            </a:r>
            <a:r>
              <a:rPr lang="it-IT" sz="4000" dirty="0" err="1"/>
              <a:t>Vv</a:t>
            </a:r>
            <a:r>
              <a:rPr lang="it-IT" sz="4000" dirty="0"/>
              <a:t>., </a:t>
            </a:r>
            <a:r>
              <a:rPr lang="it-IT" sz="4000" i="1" dirty="0"/>
              <a:t>La missione negli anni 2000. Seminario di ricerca del SEDOS sul futuro della missione. Roma, 8-19 marzo 1981</a:t>
            </a:r>
            <a:r>
              <a:rPr lang="it-IT" sz="4000" dirty="0"/>
              <a:t>, EMI, Bologna 1983, 449-477</a:t>
            </a:r>
            <a:r>
              <a:rPr lang="it-IT" sz="4000" dirty="0" smtClean="0"/>
              <a:t>.</a:t>
            </a:r>
          </a:p>
          <a:p>
            <a:r>
              <a:rPr lang="it-IT" sz="4000" dirty="0"/>
              <a:t>W. Kasper, </a:t>
            </a:r>
            <a:r>
              <a:rPr lang="it-IT" sz="4000" i="1" dirty="0"/>
              <a:t>Il futuro dalla forza del Concilio. Sinodo straordinario dei vescovi 1985. Documenti e commento</a:t>
            </a:r>
            <a:r>
              <a:rPr lang="it-IT" sz="4000" dirty="0"/>
              <a:t>, Editrice Queriniana, Brescia 1986</a:t>
            </a:r>
          </a:p>
          <a:p>
            <a:r>
              <a:rPr lang="it-IT" sz="4000" dirty="0" err="1"/>
              <a:t>Aa.Vv</a:t>
            </a:r>
            <a:r>
              <a:rPr lang="it-IT" sz="4000" dirty="0"/>
              <a:t>., </a:t>
            </a:r>
            <a:r>
              <a:rPr lang="it-IT" sz="4000" i="1" dirty="0"/>
              <a:t>Atti del Convegno Missionario Nazionale. Verona 12-15 settembre 1990</a:t>
            </a:r>
            <a:r>
              <a:rPr lang="it-IT" sz="4000" dirty="0"/>
              <a:t>, EMI, Bologna 1991; </a:t>
            </a:r>
          </a:p>
          <a:p>
            <a:r>
              <a:rPr lang="it-IT" sz="4000" dirty="0" err="1"/>
              <a:t>Aa.Vv</a:t>
            </a:r>
            <a:r>
              <a:rPr lang="it-IT" sz="4000" dirty="0"/>
              <a:t>., </a:t>
            </a:r>
            <a:r>
              <a:rPr lang="it-IT" sz="4000" i="1" dirty="0"/>
              <a:t>Il fuoco della missione. La missione «Ad </a:t>
            </a:r>
            <a:r>
              <a:rPr lang="it-IT" sz="4000" i="1" dirty="0" err="1"/>
              <a:t>gentes</a:t>
            </a:r>
            <a:r>
              <a:rPr lang="it-IT" sz="4000" i="1" dirty="0"/>
              <a:t>» interpella la Chiesa che è in Italia</a:t>
            </a:r>
            <a:r>
              <a:rPr lang="it-IT" sz="4000" dirty="0"/>
              <a:t>, EMI, Bologna 1999;</a:t>
            </a:r>
          </a:p>
          <a:p>
            <a:r>
              <a:rPr lang="it-IT" sz="4000" b="1" dirty="0" err="1"/>
              <a:t>Missio</a:t>
            </a:r>
            <a:r>
              <a:rPr lang="it-IT" sz="4000" b="1" dirty="0"/>
              <a:t>-Ufficio Nazionale per la Cooperazione missionaria tra le Chiese, </a:t>
            </a:r>
            <a:r>
              <a:rPr lang="it-IT" sz="4000" b="1" i="1" dirty="0"/>
              <a:t>Vademecum del Centro Missionario Diocesano</a:t>
            </a:r>
            <a:r>
              <a:rPr lang="it-IT" sz="4000" b="1" dirty="0"/>
              <a:t>, Emi, Bologna 2012</a:t>
            </a:r>
          </a:p>
          <a:p>
            <a:r>
              <a:rPr lang="it-IT" sz="4000" dirty="0" err="1"/>
              <a:t>Aa.Vv</a:t>
            </a:r>
            <a:r>
              <a:rPr lang="it-IT" sz="4000" dirty="0"/>
              <a:t>., </a:t>
            </a:r>
            <a:r>
              <a:rPr lang="it-IT" sz="4000" i="1" dirty="0"/>
              <a:t>Sulle strade del mondo. Contributi della 11a settimana Nazionale di Formazione e Spiritualità Missionaria. Assisi 26-31 agosto 201</a:t>
            </a:r>
            <a:r>
              <a:rPr lang="it-IT" sz="4000" dirty="0"/>
              <a:t>3, </a:t>
            </a:r>
            <a:r>
              <a:rPr lang="it-IT" sz="4000" dirty="0" err="1"/>
              <a:t>Missio</a:t>
            </a:r>
            <a:r>
              <a:rPr lang="it-IT" sz="4000" dirty="0"/>
              <a:t>, Roma 2014</a:t>
            </a:r>
          </a:p>
          <a:p>
            <a:r>
              <a:rPr lang="it-IT" sz="4000" i="1" dirty="0"/>
              <a:t>Alzati e va' a </a:t>
            </a:r>
            <a:r>
              <a:rPr lang="it-IT" sz="4000" i="1" dirty="0" err="1"/>
              <a:t>Ninive</a:t>
            </a:r>
            <a:r>
              <a:rPr lang="it-IT" sz="4000" i="1" dirty="0"/>
              <a:t> la grande </a:t>
            </a:r>
            <a:r>
              <a:rPr lang="it-IT" sz="4000" i="1" dirty="0" smtClean="0"/>
              <a:t>città</a:t>
            </a:r>
            <a:r>
              <a:rPr lang="it-IT" sz="4000" dirty="0" smtClean="0"/>
              <a:t>, </a:t>
            </a:r>
            <a:r>
              <a:rPr lang="it-IT" sz="4000" dirty="0"/>
              <a:t>EMI, Bologna 2015</a:t>
            </a:r>
            <a:r>
              <a:rPr lang="it-IT" sz="4000" dirty="0" smtClean="0"/>
              <a:t>;</a:t>
            </a:r>
          </a:p>
          <a:p>
            <a:r>
              <a:rPr lang="it-IT" sz="4000" dirty="0"/>
              <a:t>L. Meddi, </a:t>
            </a:r>
            <a:r>
              <a:rPr lang="it-IT" sz="4000" i="1" dirty="0"/>
              <a:t>Rinnovamento pastorale e catechetico nel post Concilio delle missioni. Linee interpretative</a:t>
            </a:r>
            <a:r>
              <a:rPr lang="it-IT" sz="4000" dirty="0"/>
              <a:t>, </a:t>
            </a:r>
            <a:r>
              <a:rPr lang="it-IT" sz="4000" dirty="0" smtClean="0"/>
              <a:t>in </a:t>
            </a:r>
            <a:r>
              <a:rPr lang="it-IT" sz="4000" dirty="0" err="1" smtClean="0"/>
              <a:t>Trevisiol</a:t>
            </a:r>
            <a:r>
              <a:rPr lang="it-IT" sz="4000" dirty="0" smtClean="0"/>
              <a:t> </a:t>
            </a:r>
            <a:r>
              <a:rPr lang="it-IT" sz="4000" dirty="0"/>
              <a:t>A. (a Cura), </a:t>
            </a:r>
            <a:r>
              <a:rPr lang="it-IT" sz="4000" i="1" dirty="0"/>
              <a:t>Il cammino della missione a cinquant'anni dal decreto Ad </a:t>
            </a:r>
            <a:r>
              <a:rPr lang="it-IT" sz="4000" i="1" dirty="0" err="1"/>
              <a:t>gentes</a:t>
            </a:r>
            <a:r>
              <a:rPr lang="it-IT" sz="4000" dirty="0"/>
              <a:t>, Urbaniana </a:t>
            </a:r>
            <a:r>
              <a:rPr lang="it-IT" sz="4000" dirty="0" err="1"/>
              <a:t>University</a:t>
            </a:r>
            <a:r>
              <a:rPr lang="it-IT" sz="4000" dirty="0"/>
              <a:t> Press, Città del Vaticano 2015, 183-198</a:t>
            </a:r>
          </a:p>
          <a:p>
            <a:r>
              <a:rPr lang="it-IT" sz="4000" i="1" dirty="0"/>
              <a:t>Missionari per Firenze 2015</a:t>
            </a:r>
            <a:r>
              <a:rPr lang="it-IT" sz="4000" dirty="0"/>
              <a:t>, 2015 [</a:t>
            </a:r>
            <a:r>
              <a:rPr lang="it-IT" sz="4000" dirty="0" err="1" smtClean="0"/>
              <a:t>Missio</a:t>
            </a:r>
            <a:r>
              <a:rPr lang="it-IT" sz="4000" dirty="0" smtClean="0"/>
              <a:t>]</a:t>
            </a:r>
          </a:p>
          <a:p>
            <a:r>
              <a:rPr lang="it-IT" sz="4000" dirty="0"/>
              <a:t>L. Meddi, </a:t>
            </a:r>
            <a:r>
              <a:rPr lang="it-IT" sz="4000" i="1" dirty="0"/>
              <a:t>La testimonianza della vita cristiana come metodologia missionaria (can. 787)</a:t>
            </a:r>
            <a:r>
              <a:rPr lang="it-IT" sz="4000" dirty="0"/>
              <a:t>, «</a:t>
            </a:r>
            <a:r>
              <a:rPr lang="it-IT" sz="4000" dirty="0" err="1"/>
              <a:t>Ius</a:t>
            </a:r>
            <a:r>
              <a:rPr lang="it-IT" sz="4000" dirty="0"/>
              <a:t> </a:t>
            </a:r>
            <a:r>
              <a:rPr lang="it-IT" sz="4000" dirty="0" err="1"/>
              <a:t>Missionale</a:t>
            </a:r>
            <a:r>
              <a:rPr lang="it-IT" sz="4000" dirty="0"/>
              <a:t>», X (2016) 39-89</a:t>
            </a:r>
          </a:p>
          <a:p>
            <a:r>
              <a:rPr lang="it-IT" sz="4000" dirty="0" smtClean="0">
                <a:hlinkClick r:id="rId2"/>
              </a:rPr>
              <a:t>www.lucianomeddi.eu</a:t>
            </a:r>
            <a:r>
              <a:rPr lang="it-IT" sz="4000" dirty="0" smtClean="0"/>
              <a:t> </a:t>
            </a:r>
            <a:endParaRPr lang="it-IT" sz="4000" dirty="0"/>
          </a:p>
          <a:p>
            <a:endParaRPr lang="it-IT" i="1"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24</a:t>
            </a:fld>
            <a:endParaRPr lang="it-IT"/>
          </a:p>
        </p:txBody>
      </p:sp>
    </p:spTree>
    <p:extLst>
      <p:ext uri="{BB962C8B-B14F-4D97-AF65-F5344CB8AC3E}">
        <p14:creationId xmlns:p14="http://schemas.microsoft.com/office/powerpoint/2010/main" val="321253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
            </a:r>
            <a:br>
              <a:rPr lang="it-IT" sz="3600" dirty="0"/>
            </a:br>
            <a:r>
              <a:rPr lang="it-IT" sz="3600" dirty="0" smtClean="0"/>
              <a:t>2.1. Contesti</a:t>
            </a:r>
            <a:r>
              <a:rPr lang="it-IT" sz="3600" dirty="0"/>
              <a:t>, ambiti e vie della missione </a:t>
            </a:r>
            <a:br>
              <a:rPr lang="it-IT" sz="3600" dirty="0"/>
            </a:br>
            <a:endParaRPr lang="it-IT" sz="3600" dirty="0"/>
          </a:p>
        </p:txBody>
      </p:sp>
      <p:sp>
        <p:nvSpPr>
          <p:cNvPr id="6" name="Segnaposto contenuto 5"/>
          <p:cNvSpPr>
            <a:spLocks noGrp="1"/>
          </p:cNvSpPr>
          <p:nvPr>
            <p:ph type="body" idx="1"/>
          </p:nvPr>
        </p:nvSpPr>
        <p:spPr>
          <a:xfrm>
            <a:off x="1865031" y="813112"/>
            <a:ext cx="4811473" cy="2975928"/>
          </a:xfrm>
        </p:spPr>
        <p:txBody>
          <a:bodyPr/>
          <a:lstStyle/>
          <a:p>
            <a:r>
              <a:rPr lang="it-IT" dirty="0"/>
              <a:t>2. PARTE SECONDA</a:t>
            </a:r>
            <a:br>
              <a:rPr lang="it-IT" dirty="0"/>
            </a:br>
            <a:r>
              <a:rPr lang="it-IT" dirty="0"/>
              <a:t>Quando agiamo da missionari</a:t>
            </a:r>
            <a:br>
              <a:rPr lang="it-IT" dirty="0"/>
            </a:br>
            <a:r>
              <a:rPr lang="it-IT" dirty="0"/>
              <a:t>L’azione missionaria della Chiesa</a:t>
            </a:r>
            <a:r>
              <a:rPr lang="it-IT" sz="4400" dirty="0"/>
              <a:t/>
            </a:r>
            <a:br>
              <a:rPr lang="it-IT" sz="4400" dirty="0"/>
            </a:br>
            <a:endParaRPr lang="it-IT" sz="2800" dirty="0" smtClean="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2"/>
          </p:nvPr>
        </p:nvSpPr>
        <p:spPr/>
        <p:txBody>
          <a:bodyPr/>
          <a:lstStyle/>
          <a:p>
            <a:pPr>
              <a:defRPr/>
            </a:pPr>
            <a:fld id="{25BC34F4-02C1-410C-953D-B77F6D94B61F}" type="slidenum">
              <a:rPr lang="it-IT" smtClean="0"/>
              <a:pPr>
                <a:defRPr/>
              </a:pPr>
              <a:t>25</a:t>
            </a:fld>
            <a:endParaRPr lang="it-IT"/>
          </a:p>
        </p:txBody>
      </p:sp>
    </p:spTree>
    <p:extLst>
      <p:ext uri="{BB962C8B-B14F-4D97-AF65-F5344CB8AC3E}">
        <p14:creationId xmlns:p14="http://schemas.microsoft.com/office/powerpoint/2010/main" val="269127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1800" dirty="0" smtClean="0"/>
              <a:t>2</a:t>
            </a:r>
            <a:r>
              <a:rPr lang="it-IT" sz="1800" dirty="0"/>
              <a:t>. PARTE SECONDA Quando agiamo da missionari</a:t>
            </a:r>
            <a:br>
              <a:rPr lang="it-IT" sz="1800" dirty="0"/>
            </a:br>
            <a:r>
              <a:rPr lang="it-IT" sz="1800" dirty="0"/>
              <a:t>L’azione missionaria della Chiesa</a:t>
            </a:r>
            <a:r>
              <a:rPr lang="it-IT" sz="2400" dirty="0" smtClean="0"/>
              <a:t/>
            </a:r>
            <a:br>
              <a:rPr lang="it-IT" sz="2400" dirty="0" smtClean="0"/>
            </a:br>
            <a:r>
              <a:rPr lang="it-IT" dirty="0" smtClean="0">
                <a:solidFill>
                  <a:srgbClr val="FF0000"/>
                </a:solidFill>
              </a:rPr>
              <a:t>1. Contesti e ambiti della missione </a:t>
            </a:r>
            <a:endParaRPr lang="it-IT" sz="2400" dirty="0">
              <a:solidFill>
                <a:srgbClr val="FF0000"/>
              </a:solidFill>
            </a:endParaRPr>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26</a:t>
            </a:fld>
            <a:endParaRPr lang="it-IT"/>
          </a:p>
        </p:txBody>
      </p:sp>
      <p:pic>
        <p:nvPicPr>
          <p:cNvPr id="3074" name="Picture 2" descr="Risultati immagini per creativitÃ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520" y="1628776"/>
            <a:ext cx="9708104" cy="439358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lstStyle/>
          <a:p>
            <a:r>
              <a:rPr lang="it-IT" dirty="0" err="1" smtClean="0"/>
              <a:t>Pluriformità</a:t>
            </a:r>
            <a:endParaRPr lang="it-IT" dirty="0" smtClean="0"/>
          </a:p>
          <a:p>
            <a:r>
              <a:rPr lang="it-IT" dirty="0" smtClean="0"/>
              <a:t>Creatività</a:t>
            </a:r>
          </a:p>
          <a:p>
            <a:r>
              <a:rPr lang="it-IT" dirty="0" smtClean="0"/>
              <a:t>Contestualizzazione </a:t>
            </a:r>
          </a:p>
          <a:p>
            <a:r>
              <a:rPr lang="it-IT" dirty="0" smtClean="0"/>
              <a:t>Programmazione missionaria</a:t>
            </a:r>
          </a:p>
          <a:p>
            <a:r>
              <a:rPr lang="it-IT" dirty="0" smtClean="0"/>
              <a:t>Adattamento </a:t>
            </a:r>
          </a:p>
          <a:p>
            <a:pPr marL="0" indent="0">
              <a:buNone/>
            </a:pPr>
            <a:r>
              <a:rPr lang="it-IT" dirty="0"/>
              <a:t>	</a:t>
            </a:r>
            <a:r>
              <a:rPr lang="it-IT" dirty="0" smtClean="0"/>
              <a:t>	</a:t>
            </a:r>
            <a:r>
              <a:rPr lang="it-IT" b="1" dirty="0" smtClean="0">
                <a:solidFill>
                  <a:srgbClr val="00B050"/>
                </a:solidFill>
                <a:latin typeface="Arial Rounded MT Bold" panose="020F0704030504030204" pitchFamily="34" charset="0"/>
              </a:rPr>
              <a:t>perché la salvezza è «integrale»!</a:t>
            </a:r>
            <a:endParaRPr lang="it-IT" b="1"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326860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1800" dirty="0" smtClean="0"/>
              <a:t>2</a:t>
            </a:r>
            <a:r>
              <a:rPr lang="it-IT" sz="1800" dirty="0"/>
              <a:t>. PARTE SECONDA Quando agiamo da missionari</a:t>
            </a:r>
            <a:br>
              <a:rPr lang="it-IT" sz="1800" dirty="0"/>
            </a:br>
            <a:r>
              <a:rPr lang="it-IT" sz="1800" dirty="0"/>
              <a:t>L’azione missionaria della Chiesa</a:t>
            </a:r>
            <a:r>
              <a:rPr lang="it-IT" sz="2400" dirty="0" smtClean="0"/>
              <a:t/>
            </a:r>
            <a:br>
              <a:rPr lang="it-IT" sz="2400" dirty="0" smtClean="0"/>
            </a:br>
            <a:r>
              <a:rPr lang="it-IT" dirty="0" smtClean="0">
                <a:solidFill>
                  <a:srgbClr val="FF0000"/>
                </a:solidFill>
              </a:rPr>
              <a:t>1. Contesti e ambiti della missione </a:t>
            </a:r>
            <a:endParaRPr lang="it-IT" sz="2400" dirty="0">
              <a:solidFill>
                <a:srgbClr val="FF0000"/>
              </a:solidFill>
            </a:endParaRPr>
          </a:p>
        </p:txBody>
      </p:sp>
      <p:graphicFrame>
        <p:nvGraphicFramePr>
          <p:cNvPr id="8" name="Tabella 8">
            <a:extLst>
              <a:ext uri="{FF2B5EF4-FFF2-40B4-BE49-F238E27FC236}">
                <a16:creationId xmlns:a16="http://schemas.microsoft.com/office/drawing/2014/main" xmlns="" id="{85968C95-F475-4B8E-8F79-D8D391A4597B}"/>
              </a:ext>
            </a:extLst>
          </p:cNvPr>
          <p:cNvGraphicFramePr>
            <a:graphicFrameLocks noGrp="1"/>
          </p:cNvGraphicFramePr>
          <p:nvPr>
            <p:ph idx="1"/>
            <p:extLst>
              <p:ext uri="{D42A27DB-BD31-4B8C-83A1-F6EECF244321}">
                <p14:modId xmlns:p14="http://schemas.microsoft.com/office/powerpoint/2010/main" val="2251740424"/>
              </p:ext>
            </p:extLst>
          </p:nvPr>
        </p:nvGraphicFramePr>
        <p:xfrm>
          <a:off x="1991545" y="1628774"/>
          <a:ext cx="9590853" cy="4206461"/>
        </p:xfrm>
        <a:graphic>
          <a:graphicData uri="http://schemas.openxmlformats.org/drawingml/2006/table">
            <a:tbl>
              <a:tblPr firstRow="1" bandRow="1">
                <a:tableStyleId>{5C22544A-7EE6-4342-B048-85BDC9FD1C3A}</a:tableStyleId>
              </a:tblPr>
              <a:tblGrid>
                <a:gridCol w="4320479">
                  <a:extLst>
                    <a:ext uri="{9D8B030D-6E8A-4147-A177-3AD203B41FA5}">
                      <a16:colId xmlns:a16="http://schemas.microsoft.com/office/drawing/2014/main" xmlns="" val="2596396067"/>
                    </a:ext>
                  </a:extLst>
                </a:gridCol>
                <a:gridCol w="504056">
                  <a:extLst>
                    <a:ext uri="{9D8B030D-6E8A-4147-A177-3AD203B41FA5}">
                      <a16:colId xmlns:a16="http://schemas.microsoft.com/office/drawing/2014/main" xmlns="" val="3356247841"/>
                    </a:ext>
                  </a:extLst>
                </a:gridCol>
                <a:gridCol w="4766318">
                  <a:extLst>
                    <a:ext uri="{9D8B030D-6E8A-4147-A177-3AD203B41FA5}">
                      <a16:colId xmlns:a16="http://schemas.microsoft.com/office/drawing/2014/main" xmlns="" val="1245917032"/>
                    </a:ext>
                  </a:extLst>
                </a:gridCol>
              </a:tblGrid>
              <a:tr h="442181">
                <a:tc>
                  <a:txBody>
                    <a:bodyPr/>
                    <a:lstStyle/>
                    <a:p>
                      <a:pPr>
                        <a:buNone/>
                      </a:pPr>
                      <a:r>
                        <a:rPr lang="it-IT" sz="1050" dirty="0">
                          <a:solidFill>
                            <a:schemeClr val="tx1"/>
                          </a:solidFill>
                        </a:rPr>
                        <a:t>Ad </a:t>
                      </a:r>
                      <a:r>
                        <a:rPr lang="it-IT" sz="1050" dirty="0" err="1">
                          <a:solidFill>
                            <a:schemeClr val="tx1"/>
                          </a:solidFill>
                        </a:rPr>
                        <a:t>gentes</a:t>
                      </a:r>
                    </a:p>
                  </a:txBody>
                  <a:tcPr/>
                </a:tc>
                <a:tc>
                  <a:txBody>
                    <a:bodyPr/>
                    <a:lstStyle/>
                    <a:p>
                      <a:pPr>
                        <a:buNone/>
                      </a:pPr>
                      <a:endParaRPr lang="it-IT" sz="1050" dirty="0" err="1">
                        <a:solidFill>
                          <a:schemeClr val="tx1"/>
                        </a:solidFill>
                      </a:endParaRPr>
                    </a:p>
                  </a:txBody>
                  <a:tcPr/>
                </a:tc>
                <a:tc>
                  <a:txBody>
                    <a:bodyPr/>
                    <a:lstStyle/>
                    <a:p>
                      <a:pPr>
                        <a:buNone/>
                      </a:pPr>
                      <a:r>
                        <a:rPr lang="it-IT" sz="1400" dirty="0" err="1" smtClean="0">
                          <a:solidFill>
                            <a:schemeClr val="tx1"/>
                          </a:solidFill>
                        </a:rPr>
                        <a:t>Redemptoris</a:t>
                      </a:r>
                      <a:r>
                        <a:rPr lang="it-IT" sz="1400" dirty="0">
                          <a:solidFill>
                            <a:schemeClr val="tx1"/>
                          </a:solidFill>
                        </a:rPr>
                        <a:t> </a:t>
                      </a:r>
                      <a:r>
                        <a:rPr lang="it-IT" sz="1400" dirty="0" err="1">
                          <a:solidFill>
                            <a:schemeClr val="tx1"/>
                          </a:solidFill>
                        </a:rPr>
                        <a:t>missio</a:t>
                      </a:r>
                      <a:endParaRPr lang="it-IT" sz="1400" dirty="0">
                        <a:solidFill>
                          <a:schemeClr val="tx1"/>
                        </a:solidFill>
                      </a:endParaRPr>
                    </a:p>
                  </a:txBody>
                  <a:tcPr/>
                </a:tc>
                <a:extLst>
                  <a:ext uri="{0D108BD9-81ED-4DB2-BD59-A6C34878D82A}">
                    <a16:rowId xmlns:a16="http://schemas.microsoft.com/office/drawing/2014/main" xmlns="" val="3893721642"/>
                  </a:ext>
                </a:extLst>
              </a:tr>
              <a:tr h="3734308">
                <a:tc>
                  <a:txBody>
                    <a:bodyPr/>
                    <a:lstStyle/>
                    <a:p>
                      <a:pPr>
                        <a:buNone/>
                      </a:pPr>
                      <a:r>
                        <a:rPr lang="it-IT" sz="1100" dirty="0"/>
                        <a:t>6. </a:t>
                      </a:r>
                      <a:r>
                        <a:rPr lang="it-IT" sz="1100" b="0" i="0" u="none" strike="noStrike" noProof="0" dirty="0">
                          <a:solidFill>
                            <a:srgbClr val="000000"/>
                          </a:solidFill>
                          <a:latin typeface="Arial"/>
                        </a:rPr>
                        <a:t>Questo compito, … è uno ed immutabile in ogni luogo ed in ogni situazione, anche se in base al variare delle circostanze non si esplica allo stesso modo. </a:t>
                      </a:r>
                      <a:endParaRPr lang="it-IT" sz="1100" dirty="0"/>
                    </a:p>
                    <a:p>
                      <a:pPr lvl="0">
                        <a:buNone/>
                      </a:pPr>
                      <a:r>
                        <a:rPr lang="it-IT" sz="1100" b="0" i="0" u="none" strike="noStrike" noProof="0" dirty="0">
                          <a:solidFill>
                            <a:srgbClr val="000000"/>
                          </a:solidFill>
                          <a:latin typeface="Arial"/>
                        </a:rPr>
                        <a:t>Le differenze quindi, che pur vanno tenute presenti in questa attività della Chiesa, non nascono dalla natura intrinseca della sua missione, ma solo dalle circostanze in cui la missione stessa si esplica.</a:t>
                      </a:r>
                      <a:endParaRPr lang="it-IT" sz="1100" dirty="0"/>
                    </a:p>
                    <a:p>
                      <a:pPr lvl="0" algn="l">
                        <a:buNone/>
                      </a:pPr>
                      <a:r>
                        <a:rPr lang="it-IT" sz="1100" b="1" i="0" u="sng" strike="noStrike" noProof="0" dirty="0">
                          <a:solidFill>
                            <a:srgbClr val="000000"/>
                          </a:solidFill>
                          <a:latin typeface="Arial"/>
                        </a:rPr>
                        <a:t>Tali condizioni dipendono sia dalla Chiesa, sia dai popoli, dai gruppi umani o dagli uomini, a cui la missione è indirizzata. </a:t>
                      </a:r>
                      <a:endParaRPr lang="it-IT" sz="1100" b="1" i="0" u="sng" strike="noStrike" noProof="0" dirty="0" smtClean="0">
                        <a:solidFill>
                          <a:srgbClr val="000000"/>
                        </a:solidFill>
                        <a:latin typeface="Arial"/>
                      </a:endParaRPr>
                    </a:p>
                    <a:p>
                      <a:pPr lvl="0" algn="l">
                        <a:buNone/>
                      </a:pPr>
                      <a:endParaRPr lang="it-IT" sz="1100" b="1" i="0" u="sng" strike="noStrike" noProof="0" dirty="0" smtClean="0">
                        <a:solidFill>
                          <a:srgbClr val="000000"/>
                        </a:solidFill>
                        <a:latin typeface="Arial"/>
                      </a:endParaRPr>
                    </a:p>
                    <a:p>
                      <a:pPr>
                        <a:buNone/>
                      </a:pPr>
                      <a:r>
                        <a:rPr lang="it-IT" sz="1100" dirty="0" smtClean="0"/>
                        <a:t>6.</a:t>
                      </a:r>
                      <a:r>
                        <a:rPr lang="it-IT" sz="1100" baseline="0" dirty="0" smtClean="0"/>
                        <a:t> </a:t>
                      </a:r>
                      <a:r>
                        <a:rPr lang="it-IT" sz="1100" b="0" i="0" u="none" strike="noStrike" noProof="0" dirty="0" smtClean="0">
                          <a:solidFill>
                            <a:srgbClr val="000000"/>
                          </a:solidFill>
                          <a:latin typeface="+mn-lt"/>
                        </a:rPr>
                        <a:t>Inoltre i gruppi umani in mezzo ai quali si trova la Chiesa spesso per varie ragioni cambiano radicalmente, donde possono scaturire situazioni del tutto nuove. In questo caso la Chiesa deve valutare se esse sono tali da richiedere di nuovo la sua azione missionaria. …</a:t>
                      </a:r>
                    </a:p>
                    <a:p>
                      <a:pPr lvl="0" algn="l">
                        <a:buNone/>
                      </a:pPr>
                      <a:r>
                        <a:rPr lang="it-IT" sz="1100" b="0" i="0" u="none" strike="noStrike" noProof="0" dirty="0" smtClean="0">
                          <a:solidFill>
                            <a:srgbClr val="000000"/>
                          </a:solidFill>
                          <a:latin typeface="+mn-lt"/>
                        </a:rPr>
                        <a:t>Così l'attività missionaria tra i pagani differisce sia dalla attività pastorale che viene svolta in mezzo ai fedeli, sia dalle iniziative da prendere per ristabilire l'unità dei cristiani. Tuttavia queste due forme di attività si ricongiungono saldamente con l'attività missionaria della Chiesa </a:t>
                      </a:r>
                      <a:endParaRPr lang="it-IT" sz="1100" dirty="0" smtClean="0"/>
                    </a:p>
                    <a:p>
                      <a:pPr lvl="0" algn="l">
                        <a:buNone/>
                      </a:pPr>
                      <a:endParaRPr lang="it-IT" sz="1050" b="1" u="sng" dirty="0"/>
                    </a:p>
                    <a:p>
                      <a:pPr lvl="0">
                        <a:buNone/>
                      </a:pPr>
                      <a:endParaRPr lang="it-IT" sz="1050" dirty="0"/>
                    </a:p>
                  </a:txBody>
                  <a:tcPr/>
                </a:tc>
                <a:tc>
                  <a:txBody>
                    <a:bodyPr/>
                    <a:lstStyle/>
                    <a:p>
                      <a:pPr lvl="0">
                        <a:buNone/>
                      </a:pPr>
                      <a:endParaRPr lang="it-IT" sz="1050" b="0" i="0" u="none" strike="noStrike" noProof="0" dirty="0">
                        <a:solidFill>
                          <a:srgbClr val="000000"/>
                        </a:solidFill>
                        <a:latin typeface="Arial"/>
                      </a:endParaRPr>
                    </a:p>
                  </a:txBody>
                  <a:tcPr/>
                </a:tc>
                <a:tc>
                  <a:txBody>
                    <a:bodyPr/>
                    <a:lstStyle/>
                    <a:p>
                      <a:pPr>
                        <a:buNone/>
                      </a:pPr>
                      <a:r>
                        <a:rPr lang="it-IT" sz="1600" dirty="0"/>
                        <a:t>c. </a:t>
                      </a:r>
                      <a:r>
                        <a:rPr lang="it-IT" sz="1600" dirty="0" smtClean="0"/>
                        <a:t>IV, 33</a:t>
                      </a:r>
                      <a:r>
                        <a:rPr lang="en-US" sz="1600" dirty="0"/>
                        <a:t/>
                      </a:r>
                      <a:br>
                        <a:rPr lang="en-US" sz="1600" dirty="0"/>
                      </a:br>
                      <a:r>
                        <a:rPr lang="it-IT" sz="1600" b="0" i="0" u="sng" strike="noStrike" noProof="0" dirty="0" smtClean="0">
                          <a:solidFill>
                            <a:srgbClr val="000000"/>
                          </a:solidFill>
                          <a:latin typeface="Arial"/>
                        </a:rPr>
                        <a:t>Guardando </a:t>
                      </a:r>
                      <a:r>
                        <a:rPr lang="it-IT" sz="1600" b="0" i="0" u="sng" strike="noStrike" noProof="0" dirty="0">
                          <a:solidFill>
                            <a:srgbClr val="000000"/>
                          </a:solidFill>
                          <a:latin typeface="Arial"/>
                        </a:rPr>
                        <a:t>al mondo d'oggi dal punto di vista dell'evangelizzazione, si possono distinguere tre situazioni. Anzitutto, quella a cui si rivolge l'attività missionaria della chiesa...</a:t>
                      </a:r>
                      <a:r>
                        <a:rPr lang="en-US" sz="1600" dirty="0"/>
                        <a:t/>
                      </a:r>
                      <a:br>
                        <a:rPr lang="en-US" sz="1600" dirty="0"/>
                      </a:br>
                      <a:r>
                        <a:rPr lang="it-IT" sz="1600" b="0" i="0" u="none" strike="noStrike" noProof="0" dirty="0" smtClean="0">
                          <a:solidFill>
                            <a:srgbClr val="000000"/>
                          </a:solidFill>
                          <a:latin typeface="Arial"/>
                        </a:rPr>
                        <a:t>È</a:t>
                      </a:r>
                      <a:r>
                        <a:rPr lang="it-IT" sz="1600" b="0" i="0" u="none" strike="noStrike" noProof="0" dirty="0">
                          <a:solidFill>
                            <a:srgbClr val="000000"/>
                          </a:solidFill>
                          <a:latin typeface="Arial"/>
                        </a:rPr>
                        <a:t>, questa, propriamente la missione ad </a:t>
                      </a:r>
                      <a:r>
                        <a:rPr lang="it-IT" sz="1600" b="0" i="0" u="none" strike="noStrike" noProof="0" dirty="0" err="1">
                          <a:solidFill>
                            <a:srgbClr val="000000"/>
                          </a:solidFill>
                          <a:latin typeface="Arial"/>
                        </a:rPr>
                        <a:t>gentes</a:t>
                      </a:r>
                      <a:r>
                        <a:rPr lang="it-IT" sz="1600" b="0" i="0" u="none" strike="noStrike" noProof="0" dirty="0">
                          <a:solidFill>
                            <a:srgbClr val="000000"/>
                          </a:solidFill>
                          <a:latin typeface="Arial"/>
                        </a:rPr>
                        <a:t>. </a:t>
                      </a:r>
                      <a:r>
                        <a:rPr lang="it-IT" sz="1600" b="0" i="0" u="sng" strike="noStrike" noProof="0" dirty="0" smtClean="0">
                          <a:solidFill>
                            <a:srgbClr val="000000"/>
                          </a:solidFill>
                          <a:latin typeface="Arial"/>
                        </a:rPr>
                        <a:t>Ci </a:t>
                      </a:r>
                      <a:r>
                        <a:rPr lang="it-IT" sz="1600" b="0" i="0" u="sng" strike="noStrike" noProof="0" dirty="0">
                          <a:solidFill>
                            <a:srgbClr val="000000"/>
                          </a:solidFill>
                          <a:latin typeface="Arial"/>
                        </a:rPr>
                        <a:t>sono, poi, comunità cristiane che hanno adeguate e solide strutture ecclesiali, </a:t>
                      </a:r>
                      <a:r>
                        <a:rPr lang="it-IT" sz="1600" b="0" i="0" u="sng" strike="noStrike" noProof="0" dirty="0" smtClean="0">
                          <a:solidFill>
                            <a:srgbClr val="000000"/>
                          </a:solidFill>
                          <a:latin typeface="Arial"/>
                        </a:rPr>
                        <a:t>…In </a:t>
                      </a:r>
                      <a:r>
                        <a:rPr lang="it-IT" sz="1600" b="0" i="0" u="sng" strike="noStrike" noProof="0" dirty="0">
                          <a:solidFill>
                            <a:srgbClr val="000000"/>
                          </a:solidFill>
                          <a:latin typeface="Arial"/>
                        </a:rPr>
                        <a:t>esse si svolge l'attività, o cura pastorale della chiesa. …</a:t>
                      </a:r>
                      <a:r>
                        <a:rPr lang="en-US" sz="1600" dirty="0"/>
                        <a:t/>
                      </a:r>
                      <a:br>
                        <a:rPr lang="en-US" sz="1600" dirty="0"/>
                      </a:br>
                      <a:r>
                        <a:rPr lang="it-IT" sz="1600" b="0" i="0" u="none" strike="noStrike" noProof="0" dirty="0">
                          <a:solidFill>
                            <a:srgbClr val="000000"/>
                          </a:solidFill>
                          <a:latin typeface="Arial"/>
                        </a:rPr>
                        <a:t>Esiste, infine, una situazione </a:t>
                      </a:r>
                      <a:r>
                        <a:rPr lang="it-IT" sz="1600" b="0" i="0" u="none" strike="noStrike" noProof="0" dirty="0" smtClean="0">
                          <a:solidFill>
                            <a:srgbClr val="000000"/>
                          </a:solidFill>
                          <a:latin typeface="Arial"/>
                        </a:rPr>
                        <a:t>intermedia…di </a:t>
                      </a:r>
                      <a:r>
                        <a:rPr lang="it-IT" sz="1600" b="0" i="0" u="none" strike="noStrike" noProof="0" dirty="0">
                          <a:solidFill>
                            <a:srgbClr val="000000"/>
                          </a:solidFill>
                          <a:latin typeface="Arial"/>
                        </a:rPr>
                        <a:t>una «nuova evangelizzazione», o «rievangelizzazione».</a:t>
                      </a:r>
                      <a:endParaRPr lang="it-IT" sz="1600" dirty="0"/>
                    </a:p>
                  </a:txBody>
                  <a:tcPr/>
                </a:tc>
                <a:extLst>
                  <a:ext uri="{0D108BD9-81ED-4DB2-BD59-A6C34878D82A}">
                    <a16:rowId xmlns:a16="http://schemas.microsoft.com/office/drawing/2014/main" xmlns="" val="2951973440"/>
                  </a:ext>
                </a:extLst>
              </a:tr>
            </a:tbl>
          </a:graphicData>
        </a:graphic>
      </p:graphicFrame>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27</a:t>
            </a:fld>
            <a:endParaRPr lang="it-IT"/>
          </a:p>
        </p:txBody>
      </p:sp>
      <p:pic>
        <p:nvPicPr>
          <p:cNvPr id="6" name="Picture 2" descr="Risultati immagini per creativitÃ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046" r="12609"/>
          <a:stretch/>
        </p:blipFill>
        <p:spPr bwMode="auto">
          <a:xfrm>
            <a:off x="2207568" y="188640"/>
            <a:ext cx="1224136" cy="123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04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solidFill>
                  <a:srgbClr val="002060"/>
                </a:solidFill>
              </a:rPr>
              <a:t>L’azione missionaria della Chiesa</a:t>
            </a:r>
            <a:r>
              <a:rPr lang="it-IT" sz="2800" dirty="0">
                <a:solidFill>
                  <a:srgbClr val="002060"/>
                </a:solidFill>
              </a:rPr>
              <a:t/>
            </a:r>
            <a:br>
              <a:rPr lang="it-IT" sz="2800" dirty="0">
                <a:solidFill>
                  <a:srgbClr val="002060"/>
                </a:solidFill>
              </a:rPr>
            </a:br>
            <a:r>
              <a:rPr lang="it-IT" sz="2800" dirty="0" smtClean="0">
                <a:solidFill>
                  <a:srgbClr val="002060"/>
                </a:solidFill>
              </a:rPr>
              <a:t>1. </a:t>
            </a:r>
            <a:r>
              <a:rPr lang="it-IT" sz="2800" dirty="0" smtClean="0">
                <a:solidFill>
                  <a:srgbClr val="FF0000"/>
                </a:solidFill>
              </a:rPr>
              <a:t>V</a:t>
            </a:r>
            <a:r>
              <a:rPr lang="it-IT" dirty="0" smtClean="0">
                <a:solidFill>
                  <a:srgbClr val="FF0000"/>
                </a:solidFill>
              </a:rPr>
              <a:t>ie </a:t>
            </a:r>
            <a:r>
              <a:rPr lang="it-IT" dirty="0">
                <a:solidFill>
                  <a:srgbClr val="FF0000"/>
                </a:solidFill>
              </a:rPr>
              <a:t>della missione </a:t>
            </a:r>
            <a:endParaRPr lang="en-US" dirty="0">
              <a:solidFill>
                <a:srgbClr val="FF0000"/>
              </a:solidFill>
            </a:endParaRPr>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28</a:t>
            </a:fld>
            <a:endParaRPr lang="it-IT"/>
          </a:p>
        </p:txBody>
      </p:sp>
      <p:sp>
        <p:nvSpPr>
          <p:cNvPr id="3" name="Rettangolo 2"/>
          <p:cNvSpPr/>
          <p:nvPr/>
        </p:nvSpPr>
        <p:spPr>
          <a:xfrm>
            <a:off x="1962649" y="1628800"/>
            <a:ext cx="6149575" cy="4093428"/>
          </a:xfrm>
          <a:prstGeom prst="rect">
            <a:avLst/>
          </a:prstGeom>
        </p:spPr>
        <p:txBody>
          <a:bodyPr wrap="square">
            <a:spAutoFit/>
          </a:bodyPr>
          <a:lstStyle/>
          <a:p>
            <a:r>
              <a:rPr lang="it-IT" sz="2000" dirty="0">
                <a:latin typeface="Calibri" panose="020F0502020204030204" pitchFamily="34" charset="0"/>
              </a:rPr>
              <a:t>la posizione "sintetica" di Sinodo straordinario </a:t>
            </a:r>
            <a:r>
              <a:rPr lang="it-IT" sz="2000" dirty="0" smtClean="0">
                <a:latin typeface="Calibri" panose="020F0502020204030204" pitchFamily="34" charset="0"/>
              </a:rPr>
              <a:t>1985</a:t>
            </a:r>
          </a:p>
          <a:p>
            <a:endParaRPr lang="it-IT" sz="2000" dirty="0">
              <a:latin typeface="Calibri" panose="020F0502020204030204" pitchFamily="34" charset="0"/>
            </a:endParaRPr>
          </a:p>
          <a:p>
            <a:pPr marL="342900" indent="-342900">
              <a:buFont typeface="Arial" panose="020B0604020202020204" pitchFamily="34" charset="0"/>
              <a:buChar char="•"/>
            </a:pPr>
            <a:r>
              <a:rPr lang="it-IT" sz="2000" dirty="0" smtClean="0">
                <a:latin typeface="Calibri" panose="020F0502020204030204" pitchFamily="34" charset="0"/>
              </a:rPr>
              <a:t>in Sinodo Straordinario 1985, D si dice </a:t>
            </a:r>
            <a:r>
              <a:rPr lang="it-IT" sz="2000" dirty="0">
                <a:latin typeface="Calibri" panose="020F0502020204030204" pitchFamily="34" charset="0"/>
              </a:rPr>
              <a:t>“la missione della chiesa nel mondo” alla luce di GS: come </a:t>
            </a:r>
            <a:r>
              <a:rPr lang="it-IT" sz="2000" b="1" dirty="0">
                <a:latin typeface="Calibri" panose="020F0502020204030204" pitchFamily="34" charset="0"/>
              </a:rPr>
              <a:t>aggiornamento, dialogo, opzione preferenziale per i poveri e promozione umana</a:t>
            </a:r>
            <a:r>
              <a:rPr lang="it-IT" sz="2000" dirty="0">
                <a:latin typeface="Calibri" panose="020F0502020204030204" pitchFamily="34" charset="0"/>
              </a:rPr>
              <a:t> [D,6 «La  missione  della chiesa,  sebbene  sia  spirituale,  implica  la  promozione  anche  sotto  l’aspetto  temporale</a:t>
            </a:r>
            <a:r>
              <a:rPr lang="it-IT" sz="2000" dirty="0" smtClean="0">
                <a:latin typeface="Calibri" panose="020F0502020204030204" pitchFamily="34" charset="0"/>
              </a:rPr>
              <a:t>»]</a:t>
            </a:r>
          </a:p>
          <a:p>
            <a:pPr marL="342900" indent="-342900">
              <a:buFont typeface="Arial" panose="020B0604020202020204" pitchFamily="34" charset="0"/>
              <a:buChar char="•"/>
            </a:pPr>
            <a:endParaRPr lang="it-IT" sz="2000" dirty="0" smtClean="0">
              <a:latin typeface="Calibri" panose="020F0502020204030204" pitchFamily="34" charset="0"/>
            </a:endParaRPr>
          </a:p>
          <a:p>
            <a:pPr marL="342900" indent="-342900">
              <a:buFont typeface="Arial" panose="020B0604020202020204" pitchFamily="34" charset="0"/>
              <a:buChar char="•"/>
            </a:pPr>
            <a:endParaRPr lang="it-IT" sz="2000" dirty="0">
              <a:latin typeface="Calibri" panose="020F0502020204030204" pitchFamily="34" charset="0"/>
            </a:endParaRPr>
          </a:p>
          <a:p>
            <a:pPr marL="342900" indent="-342900">
              <a:buFont typeface="Arial" panose="020B0604020202020204" pitchFamily="34" charset="0"/>
              <a:buChar char="•"/>
            </a:pPr>
            <a:r>
              <a:rPr lang="it-IT" sz="2000" b="1" dirty="0" smtClean="0">
                <a:solidFill>
                  <a:srgbClr val="FF0000"/>
                </a:solidFill>
                <a:latin typeface="Calibri" panose="020F0502020204030204" pitchFamily="34" charset="0"/>
              </a:rPr>
              <a:t>UMANIZZAZIONE</a:t>
            </a:r>
          </a:p>
          <a:p>
            <a:pPr marL="342900" indent="-342900">
              <a:buFont typeface="Arial" panose="020B0604020202020204" pitchFamily="34" charset="0"/>
              <a:buChar char="•"/>
            </a:pPr>
            <a:r>
              <a:rPr lang="it-IT" sz="2000" b="1" dirty="0" smtClean="0">
                <a:solidFill>
                  <a:srgbClr val="FF0000"/>
                </a:solidFill>
                <a:latin typeface="Calibri" panose="020F0502020204030204" pitchFamily="34" charset="0"/>
              </a:rPr>
              <a:t>DIALOGO CULTURALE</a:t>
            </a:r>
          </a:p>
          <a:p>
            <a:pPr marL="342900" indent="-342900">
              <a:buFont typeface="Arial" panose="020B0604020202020204" pitchFamily="34" charset="0"/>
              <a:buChar char="•"/>
            </a:pPr>
            <a:r>
              <a:rPr lang="it-IT" sz="2000" b="1" dirty="0" smtClean="0">
                <a:solidFill>
                  <a:srgbClr val="FF0000"/>
                </a:solidFill>
                <a:latin typeface="Calibri" panose="020F0502020204030204" pitchFamily="34" charset="0"/>
              </a:rPr>
              <a:t>DIALOGO SPIRITUALE</a:t>
            </a:r>
            <a:endParaRPr lang="it-IT" sz="2000" b="1" dirty="0">
              <a:solidFill>
                <a:srgbClr val="FF0000"/>
              </a:solidFill>
            </a:endParaRPr>
          </a:p>
        </p:txBody>
      </p:sp>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134" y="2518149"/>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01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2800" dirty="0"/>
              <a:t/>
            </a:r>
            <a:br>
              <a:rPr lang="it-IT" sz="2800" dirty="0"/>
            </a:br>
            <a:r>
              <a:rPr lang="it-IT" sz="2800" dirty="0">
                <a:solidFill>
                  <a:srgbClr val="002060"/>
                </a:solidFill>
              </a:rPr>
              <a:t>1. </a:t>
            </a:r>
            <a:r>
              <a:rPr lang="it-IT" dirty="0" smtClean="0">
                <a:solidFill>
                  <a:srgbClr val="FF0000"/>
                </a:solidFill>
              </a:rPr>
              <a:t>Vie della missione</a:t>
            </a:r>
            <a:endParaRPr lang="en-US" dirty="0">
              <a:solidFill>
                <a:srgbClr val="FF0000"/>
              </a:solidFill>
            </a:endParaRPr>
          </a:p>
        </p:txBody>
      </p:sp>
      <p:sp>
        <p:nvSpPr>
          <p:cNvPr id="6" name="Segnaposto contenuto 5"/>
          <p:cNvSpPr>
            <a:spLocks noGrp="1"/>
          </p:cNvSpPr>
          <p:nvPr>
            <p:ph idx="1"/>
          </p:nvPr>
        </p:nvSpPr>
        <p:spPr/>
        <p:txBody>
          <a:bodyPr>
            <a:normAutofit fontScale="55000" lnSpcReduction="20000"/>
          </a:bodyPr>
          <a:lstStyle/>
          <a:p>
            <a:r>
              <a:rPr lang="it-IT" sz="5100" b="1" dirty="0">
                <a:latin typeface="Calibri" panose="020F0502020204030204" pitchFamily="34" charset="0"/>
              </a:rPr>
              <a:t>la posizione "sintetica" di Sinodo straordinario 1985</a:t>
            </a:r>
          </a:p>
          <a:p>
            <a:endParaRPr lang="it-IT" dirty="0">
              <a:latin typeface="Calibri" panose="020F0502020204030204" pitchFamily="34" charset="0"/>
            </a:endParaRPr>
          </a:p>
          <a:p>
            <a:r>
              <a:rPr lang="it-IT" dirty="0"/>
              <a:t>D) La missione della Chiesa nel mondo</a:t>
            </a:r>
          </a:p>
          <a:p>
            <a:r>
              <a:rPr lang="it-IT" dirty="0"/>
              <a:t>1. </a:t>
            </a:r>
            <a:r>
              <a:rPr lang="it-IT" i="1" dirty="0"/>
              <a:t>Importanza della Costituzione "</a:t>
            </a:r>
            <a:r>
              <a:rPr lang="it-IT" i="1" dirty="0" err="1"/>
              <a:t>Gaudium</a:t>
            </a:r>
            <a:r>
              <a:rPr lang="it-IT" i="1" dirty="0"/>
              <a:t> et </a:t>
            </a:r>
            <a:r>
              <a:rPr lang="it-IT" i="1" dirty="0" err="1"/>
              <a:t>Spes</a:t>
            </a:r>
            <a:r>
              <a:rPr lang="it-IT" i="1" dirty="0"/>
              <a:t>"</a:t>
            </a:r>
            <a:endParaRPr lang="it-IT" dirty="0"/>
          </a:p>
          <a:p>
            <a:r>
              <a:rPr lang="it-IT" b="1" dirty="0">
                <a:solidFill>
                  <a:srgbClr val="FF0000"/>
                </a:solidFill>
              </a:rPr>
              <a:t>2. Teologia della </a:t>
            </a:r>
            <a:r>
              <a:rPr lang="it-IT" b="1" dirty="0" smtClean="0">
                <a:solidFill>
                  <a:srgbClr val="FF0000"/>
                </a:solidFill>
              </a:rPr>
              <a:t>Croce</a:t>
            </a:r>
            <a:r>
              <a:rPr lang="it-IT" i="1" dirty="0" smtClean="0"/>
              <a:t>: </a:t>
            </a:r>
            <a:r>
              <a:rPr lang="it-IT" dirty="0"/>
              <a:t>Certamente la teologia della croce non esclude affatto la teologia della creazione e della incarnazione, ma, come è chiaro, la presuppone</a:t>
            </a:r>
            <a:r>
              <a:rPr lang="it-IT" dirty="0" smtClean="0"/>
              <a:t>.</a:t>
            </a:r>
          </a:p>
          <a:p>
            <a:r>
              <a:rPr lang="it-IT" b="1" dirty="0">
                <a:solidFill>
                  <a:srgbClr val="FF0000"/>
                </a:solidFill>
              </a:rPr>
              <a:t>3. </a:t>
            </a:r>
            <a:r>
              <a:rPr lang="it-IT" b="1" dirty="0" smtClean="0">
                <a:solidFill>
                  <a:srgbClr val="FF0000"/>
                </a:solidFill>
              </a:rPr>
              <a:t>Aggiornamento </a:t>
            </a:r>
            <a:r>
              <a:rPr lang="it-IT" dirty="0" smtClean="0"/>
              <a:t>In </a:t>
            </a:r>
            <a:r>
              <a:rPr lang="it-IT" dirty="0"/>
              <a:t>questa prospettiva pasquale, che afferma l'unità della croce e della resurrezione, si scopre il vero e falso significato del cosiddetto "aggiornamento".</a:t>
            </a:r>
          </a:p>
          <a:p>
            <a:r>
              <a:rPr lang="it-IT" b="1" dirty="0">
                <a:solidFill>
                  <a:srgbClr val="FF0000"/>
                </a:solidFill>
              </a:rPr>
              <a:t>4. </a:t>
            </a:r>
            <a:r>
              <a:rPr lang="it-IT" b="1" dirty="0" smtClean="0">
                <a:solidFill>
                  <a:srgbClr val="FF0000"/>
                </a:solidFill>
              </a:rPr>
              <a:t>Inculturazione </a:t>
            </a:r>
            <a:r>
              <a:rPr lang="it-IT" dirty="0"/>
              <a:t> L'inculturazione tuttavia è diversa da un semplice adattamento esteriore, poiché significa l'intima trasformazione degli autentici valori </a:t>
            </a:r>
            <a:r>
              <a:rPr lang="it-IT" dirty="0" smtClean="0"/>
              <a:t>culturali…</a:t>
            </a:r>
          </a:p>
          <a:p>
            <a:r>
              <a:rPr lang="it-IT" b="1" dirty="0">
                <a:solidFill>
                  <a:srgbClr val="FF0000"/>
                </a:solidFill>
              </a:rPr>
              <a:t>5. Dialogo con le religioni non cristiane e con i non </a:t>
            </a:r>
            <a:r>
              <a:rPr lang="it-IT" b="1" dirty="0" smtClean="0">
                <a:solidFill>
                  <a:srgbClr val="FF0000"/>
                </a:solidFill>
              </a:rPr>
              <a:t>credenti </a:t>
            </a:r>
            <a:r>
              <a:rPr lang="it-IT" i="1" dirty="0" smtClean="0"/>
              <a:t>….</a:t>
            </a:r>
            <a:r>
              <a:rPr lang="it-IT" dirty="0"/>
              <a:t> Il Concilio Vaticano II ha affermato che la Chiesa cattolica non rifiuta nulla di quanto c'è di vero e di santo nelle religioni non </a:t>
            </a:r>
            <a:r>
              <a:rPr lang="it-IT" dirty="0" smtClean="0"/>
              <a:t>cristiane….Il </a:t>
            </a:r>
            <a:r>
              <a:rPr lang="it-IT" dirty="0"/>
              <a:t>dialogo non deve essere opposto alla missione. </a:t>
            </a:r>
            <a:endParaRPr lang="it-IT" dirty="0" smtClean="0"/>
          </a:p>
          <a:p>
            <a:r>
              <a:rPr lang="it-IT" b="1" dirty="0">
                <a:solidFill>
                  <a:srgbClr val="FF0000"/>
                </a:solidFill>
              </a:rPr>
              <a:t>6. Opzione preferenziale per i poveri e promozione </a:t>
            </a:r>
            <a:r>
              <a:rPr lang="it-IT" b="1" dirty="0" smtClean="0">
                <a:solidFill>
                  <a:srgbClr val="FF0000"/>
                </a:solidFill>
              </a:rPr>
              <a:t>umana </a:t>
            </a:r>
            <a:r>
              <a:rPr lang="it-IT" dirty="0"/>
              <a:t>In questa opzione preferenziale, che non va intesa come esclusiva, splende il vero spirito del </a:t>
            </a:r>
            <a:r>
              <a:rPr lang="it-IT" dirty="0" smtClean="0"/>
              <a:t>Vangelo….</a:t>
            </a:r>
            <a:r>
              <a:rPr lang="it-IT" dirty="0"/>
              <a:t> La Chiesa deve denunciare profeticamente ogni forma di povertà e di oppressione</a:t>
            </a:r>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29</a:t>
            </a:fld>
            <a:endParaRPr lang="it-IT"/>
          </a:p>
        </p:txBody>
      </p:sp>
      <p:sp>
        <p:nvSpPr>
          <p:cNvPr id="3" name="Rettangolo 2"/>
          <p:cNvSpPr/>
          <p:nvPr/>
        </p:nvSpPr>
        <p:spPr>
          <a:xfrm>
            <a:off x="1962649" y="1628800"/>
            <a:ext cx="9597803" cy="461665"/>
          </a:xfrm>
          <a:prstGeom prst="rect">
            <a:avLst/>
          </a:prstGeom>
        </p:spPr>
        <p:txBody>
          <a:bodyPr wrap="square">
            <a:spAutoFit/>
          </a:bodyPr>
          <a:lstStyle/>
          <a:p>
            <a:endParaRPr lang="it-IT" sz="2400" dirty="0"/>
          </a:p>
        </p:txBody>
      </p:sp>
      <p:pic>
        <p:nvPicPr>
          <p:cNvPr id="2056" name="Picture 8"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7" y="188640"/>
            <a:ext cx="1822511" cy="12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0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5031" y="2708920"/>
            <a:ext cx="5568619" cy="3240360"/>
          </a:xfrm>
        </p:spPr>
        <p:txBody>
          <a:bodyPr/>
          <a:lstStyle/>
          <a:p>
            <a:r>
              <a:rPr lang="it-IT" dirty="0"/>
              <a:t>1. PARTE PRIMA</a:t>
            </a:r>
            <a:br>
              <a:rPr lang="it-IT" dirty="0"/>
            </a:br>
            <a:r>
              <a:rPr lang="it-IT" dirty="0"/>
              <a:t>Quando diciamo missione…</a:t>
            </a:r>
            <a:br>
              <a:rPr lang="it-IT" dirty="0"/>
            </a:br>
            <a:r>
              <a:rPr lang="it-IT" dirty="0"/>
              <a:t>Dio-Trinità, sempre in missione!</a:t>
            </a:r>
          </a:p>
        </p:txBody>
      </p:sp>
      <p:sp>
        <p:nvSpPr>
          <p:cNvPr id="4" name="Segnaposto data 3"/>
          <p:cNvSpPr>
            <a:spLocks noGrp="1"/>
          </p:cNvSpPr>
          <p:nvPr>
            <p:ph type="dt" sz="half" idx="10"/>
          </p:nvPr>
        </p:nvSpPr>
        <p:spPr/>
        <p:txBody>
          <a:bodyPr/>
          <a:lstStyle/>
          <a:p>
            <a:pPr>
              <a:defRPr/>
            </a:pPr>
            <a:r>
              <a:rPr lang="it-IT" dirty="0"/>
              <a:t>www.lucianomeddi.eu</a:t>
            </a:r>
          </a:p>
        </p:txBody>
      </p:sp>
      <p:sp>
        <p:nvSpPr>
          <p:cNvPr id="5" name="Segnaposto numero diapositiva 4"/>
          <p:cNvSpPr>
            <a:spLocks noGrp="1"/>
          </p:cNvSpPr>
          <p:nvPr>
            <p:ph type="sldNum" sz="quarter" idx="12"/>
          </p:nvPr>
        </p:nvSpPr>
        <p:spPr/>
        <p:txBody>
          <a:bodyPr/>
          <a:lstStyle/>
          <a:p>
            <a:pPr>
              <a:defRPr/>
            </a:pPr>
            <a:fld id="{25BC34F4-02C1-410C-953D-B77F6D94B61F}" type="slidenum">
              <a:rPr lang="it-IT" smtClean="0"/>
              <a:pPr>
                <a:defRPr/>
              </a:pPr>
              <a:t>3</a:t>
            </a:fld>
            <a:endParaRPr lang="it-IT"/>
          </a:p>
        </p:txBody>
      </p:sp>
    </p:spTree>
    <p:extLst>
      <p:ext uri="{BB962C8B-B14F-4D97-AF65-F5344CB8AC3E}">
        <p14:creationId xmlns:p14="http://schemas.microsoft.com/office/powerpoint/2010/main" val="251417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2800" dirty="0"/>
              <a:t/>
            </a:r>
            <a:br>
              <a:rPr lang="it-IT" sz="2800" dirty="0"/>
            </a:br>
            <a:r>
              <a:rPr lang="it-IT" sz="2800" dirty="0">
                <a:solidFill>
                  <a:srgbClr val="002060"/>
                </a:solidFill>
              </a:rPr>
              <a:t>1. </a:t>
            </a:r>
            <a:r>
              <a:rPr lang="it-IT" dirty="0">
                <a:solidFill>
                  <a:srgbClr val="002060"/>
                </a:solidFill>
              </a:rPr>
              <a:t>Contesti, ambiti e </a:t>
            </a:r>
            <a:r>
              <a:rPr lang="it-IT" dirty="0">
                <a:solidFill>
                  <a:srgbClr val="FF0000"/>
                </a:solidFill>
              </a:rPr>
              <a:t>vie</a:t>
            </a:r>
            <a:r>
              <a:rPr lang="it-IT" dirty="0">
                <a:solidFill>
                  <a:srgbClr val="002060"/>
                </a:solidFill>
              </a:rPr>
              <a:t> della missione</a:t>
            </a:r>
            <a:endParaRPr lang="en-US" dirty="0">
              <a:solidFill>
                <a:srgbClr val="FF0000"/>
              </a:solidFill>
            </a:endParaRPr>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30</a:t>
            </a:fld>
            <a:endParaRPr lang="it-IT"/>
          </a:p>
        </p:txBody>
      </p:sp>
      <p:graphicFrame>
        <p:nvGraphicFramePr>
          <p:cNvPr id="7" name="Tabella 8">
            <a:extLst>
              <a:ext uri="{FF2B5EF4-FFF2-40B4-BE49-F238E27FC236}">
                <a16:creationId xmlns:a16="http://schemas.microsoft.com/office/drawing/2014/main" xmlns="" id="{911767D5-9DD9-47FF-8BE2-A41EB1A8718E}"/>
              </a:ext>
            </a:extLst>
          </p:cNvPr>
          <p:cNvGraphicFramePr>
            <a:graphicFrameLocks noGrp="1"/>
          </p:cNvGraphicFramePr>
          <p:nvPr>
            <p:ph idx="1"/>
            <p:extLst>
              <p:ext uri="{D42A27DB-BD31-4B8C-83A1-F6EECF244321}">
                <p14:modId xmlns:p14="http://schemas.microsoft.com/office/powerpoint/2010/main" val="44491318"/>
              </p:ext>
            </p:extLst>
          </p:nvPr>
        </p:nvGraphicFramePr>
        <p:xfrm>
          <a:off x="1774825" y="1628775"/>
          <a:ext cx="9785628" cy="4302760"/>
        </p:xfrm>
        <a:graphic>
          <a:graphicData uri="http://schemas.openxmlformats.org/drawingml/2006/table">
            <a:tbl>
              <a:tblPr firstRow="1" bandRow="1">
                <a:tableStyleId>{5C22544A-7EE6-4342-B048-85BDC9FD1C3A}</a:tableStyleId>
              </a:tblPr>
              <a:tblGrid>
                <a:gridCol w="216719">
                  <a:extLst>
                    <a:ext uri="{9D8B030D-6E8A-4147-A177-3AD203B41FA5}">
                      <a16:colId xmlns:a16="http://schemas.microsoft.com/office/drawing/2014/main" xmlns="" val="4139105495"/>
                    </a:ext>
                  </a:extLst>
                </a:gridCol>
                <a:gridCol w="9568909">
                  <a:extLst>
                    <a:ext uri="{9D8B030D-6E8A-4147-A177-3AD203B41FA5}">
                      <a16:colId xmlns:a16="http://schemas.microsoft.com/office/drawing/2014/main" xmlns="" val="1541234084"/>
                    </a:ext>
                  </a:extLst>
                </a:gridCol>
              </a:tblGrid>
              <a:tr h="370840">
                <a:tc>
                  <a:txBody>
                    <a:bodyPr/>
                    <a:lstStyle/>
                    <a:p>
                      <a:endParaRPr lang="it-IT" dirty="0"/>
                    </a:p>
                  </a:txBody>
                  <a:tcPr>
                    <a:solidFill>
                      <a:schemeClr val="bg1">
                        <a:lumMod val="95000"/>
                      </a:schemeClr>
                    </a:solidFill>
                  </a:tcPr>
                </a:tc>
                <a:tc>
                  <a:txBody>
                    <a:bodyPr/>
                    <a:lstStyle/>
                    <a:p>
                      <a:pPr>
                        <a:buNone/>
                      </a:pPr>
                      <a:r>
                        <a:rPr lang="it-IT" b="1" dirty="0" smtClean="0">
                          <a:solidFill>
                            <a:schemeClr val="tx1"/>
                          </a:solidFill>
                        </a:rPr>
                        <a:t>Umanizzazione </a:t>
                      </a:r>
                      <a:endParaRPr lang="it-IT" b="1" dirty="0">
                        <a:solidFill>
                          <a:schemeClr val="tx1"/>
                        </a:solidFill>
                      </a:endParaRPr>
                    </a:p>
                  </a:txBody>
                  <a:tcPr>
                    <a:solidFill>
                      <a:schemeClr val="bg1">
                        <a:lumMod val="95000"/>
                      </a:schemeClr>
                    </a:solidFill>
                  </a:tcPr>
                </a:tc>
                <a:extLst>
                  <a:ext uri="{0D108BD9-81ED-4DB2-BD59-A6C34878D82A}">
                    <a16:rowId xmlns:a16="http://schemas.microsoft.com/office/drawing/2014/main" xmlns="" val="1686660772"/>
                  </a:ext>
                </a:extLst>
              </a:tr>
              <a:tr h="370840">
                <a:tc>
                  <a:txBody>
                    <a:bodyPr/>
                    <a:lstStyle/>
                    <a:p>
                      <a:endParaRPr lang="it-IT" dirty="0"/>
                    </a:p>
                  </a:txBody>
                  <a:tcPr>
                    <a:solidFill>
                      <a:schemeClr val="bg1">
                        <a:lumMod val="95000"/>
                      </a:schemeClr>
                    </a:solidFill>
                  </a:tcPr>
                </a:tc>
                <a:tc>
                  <a:txBody>
                    <a:bodyPr/>
                    <a:lstStyle/>
                    <a:p>
                      <a:r>
                        <a:rPr lang="it-IT" b="1" dirty="0" smtClean="0">
                          <a:solidFill>
                            <a:srgbClr val="FF0000"/>
                          </a:solidFill>
                        </a:rPr>
                        <a:t>GS 1</a:t>
                      </a:r>
                    </a:p>
                    <a:p>
                      <a:r>
                        <a:rPr lang="it-IT" sz="1800" b="1" i="0" kern="1200" dirty="0" smtClean="0">
                          <a:solidFill>
                            <a:schemeClr val="dk1"/>
                          </a:solidFill>
                          <a:effectLst/>
                          <a:latin typeface="+mn-lt"/>
                          <a:ea typeface="+mn-ea"/>
                          <a:cs typeface="+mn-cs"/>
                        </a:rPr>
                        <a:t>Le gioie e le speranze, le tristezze e le angosce degli uomini d'oggi, dei poveri soprattutto e di tutti coloro che soffrono, sono pure le gioie e le speranze, le tristezze e le angosce dei discepoli di Cristo, e nulla vi è di genuinamente umano che non trovi eco nel loro cuore</a:t>
                      </a:r>
                    </a:p>
                    <a:p>
                      <a:r>
                        <a:rPr lang="it-IT" sz="1800" b="1" i="0" kern="1200" dirty="0" smtClean="0">
                          <a:solidFill>
                            <a:srgbClr val="FF0000"/>
                          </a:solidFill>
                          <a:effectLst/>
                          <a:latin typeface="+mn-lt"/>
                          <a:ea typeface="+mn-ea"/>
                          <a:cs typeface="+mn-cs"/>
                        </a:rPr>
                        <a:t>EN 1975 </a:t>
                      </a:r>
                      <a:r>
                        <a:rPr lang="it-IT" sz="1800" b="0" i="0" kern="1200" dirty="0" smtClean="0">
                          <a:solidFill>
                            <a:schemeClr val="dk1"/>
                          </a:solidFill>
                          <a:effectLst/>
                          <a:latin typeface="+mn-lt"/>
                          <a:ea typeface="+mn-ea"/>
                          <a:cs typeface="+mn-cs"/>
                        </a:rPr>
                        <a:t>31. Tra evangelizzazione e promozione umana - sviluppo, liberazione - ci sono infatti dei legami profondi.</a:t>
                      </a:r>
                      <a:endParaRPr lang="it-IT" sz="1800" b="1" i="0" kern="1200" dirty="0" smtClean="0">
                        <a:solidFill>
                          <a:schemeClr val="dk1"/>
                        </a:solidFill>
                        <a:effectLst/>
                        <a:latin typeface="+mn-lt"/>
                        <a:ea typeface="+mn-ea"/>
                        <a:cs typeface="+mn-cs"/>
                      </a:endParaRPr>
                    </a:p>
                    <a:p>
                      <a:r>
                        <a:rPr lang="it-IT" sz="1800" b="1" i="0" kern="1200" baseline="0" dirty="0" smtClean="0">
                          <a:solidFill>
                            <a:srgbClr val="FF0000"/>
                          </a:solidFill>
                          <a:effectLst/>
                          <a:latin typeface="+mn-lt"/>
                          <a:ea typeface="+mn-ea"/>
                          <a:cs typeface="+mn-cs"/>
                        </a:rPr>
                        <a:t>Sinodo 1985 D.6: opzione preferenziale per i poveri; </a:t>
                      </a:r>
                      <a:r>
                        <a:rPr lang="it-IT" b="1" dirty="0" smtClean="0"/>
                        <a:t>La Chiesa deve denunciare profeticamente ogni forma di povertà e di oppressione, e difendere e promuovere dappertutto i diritti fondamentali e inalienabili della persona umana. Ciò vale soprattutto quando si tratta di difendere la vita umana fin dal suo inizio, di proteggerla in ogni circostanza dagli aggressori e di promuoverla effettivamente sotto ogni aspetto. </a:t>
                      </a:r>
                      <a:endParaRPr lang="it-IT" sz="1800" b="1" i="0" kern="1200" baseline="0" dirty="0" smtClean="0">
                        <a:solidFill>
                          <a:schemeClr val="dk1"/>
                        </a:solidFill>
                        <a:effectLst/>
                        <a:latin typeface="+mn-lt"/>
                        <a:ea typeface="+mn-ea"/>
                        <a:cs typeface="+mn-cs"/>
                      </a:endParaRPr>
                    </a:p>
                    <a:p>
                      <a:r>
                        <a:rPr lang="it-IT" sz="1800" b="0" i="0" kern="1200" baseline="0" dirty="0" smtClean="0">
                          <a:solidFill>
                            <a:schemeClr val="dk1"/>
                          </a:solidFill>
                          <a:effectLst/>
                          <a:latin typeface="+mn-lt"/>
                          <a:ea typeface="+mn-ea"/>
                          <a:cs typeface="+mn-cs"/>
                        </a:rPr>
                        <a:t>EG IV la dimensione sociale del vangelo</a:t>
                      </a:r>
                      <a:endParaRPr lang="it-IT" dirty="0"/>
                    </a:p>
                  </a:txBody>
                  <a:tcPr>
                    <a:solidFill>
                      <a:schemeClr val="bg1">
                        <a:lumMod val="95000"/>
                      </a:schemeClr>
                    </a:solidFill>
                  </a:tcPr>
                </a:tc>
                <a:extLst>
                  <a:ext uri="{0D108BD9-81ED-4DB2-BD59-A6C34878D82A}">
                    <a16:rowId xmlns:a16="http://schemas.microsoft.com/office/drawing/2014/main" xmlns="" val="651185084"/>
                  </a:ext>
                </a:extLst>
              </a:tr>
            </a:tbl>
          </a:graphicData>
        </a:graphic>
      </p:graphicFrame>
      <p:pic>
        <p:nvPicPr>
          <p:cNvPr id="6" name="Picture 8"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7" y="188640"/>
            <a:ext cx="1822511" cy="12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52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sz="2800" dirty="0">
                <a:solidFill>
                  <a:srgbClr val="002060"/>
                </a:solidFill>
              </a:rPr>
              <a:t>1. </a:t>
            </a:r>
            <a:r>
              <a:rPr lang="it-IT" dirty="0">
                <a:solidFill>
                  <a:srgbClr val="002060"/>
                </a:solidFill>
              </a:rPr>
              <a:t>Contesti, ambiti e </a:t>
            </a:r>
            <a:r>
              <a:rPr lang="it-IT" dirty="0">
                <a:solidFill>
                  <a:srgbClr val="FF0000"/>
                </a:solidFill>
              </a:rPr>
              <a:t>vie</a:t>
            </a:r>
            <a:r>
              <a:rPr lang="it-IT" dirty="0">
                <a:solidFill>
                  <a:srgbClr val="002060"/>
                </a:solidFill>
              </a:rPr>
              <a:t> della missione</a:t>
            </a:r>
            <a:endParaRPr lang="en-US" dirty="0"/>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31</a:t>
            </a:fld>
            <a:endParaRPr lang="it-IT"/>
          </a:p>
        </p:txBody>
      </p:sp>
      <p:graphicFrame>
        <p:nvGraphicFramePr>
          <p:cNvPr id="7" name="Tabella 8">
            <a:extLst>
              <a:ext uri="{FF2B5EF4-FFF2-40B4-BE49-F238E27FC236}">
                <a16:creationId xmlns:a16="http://schemas.microsoft.com/office/drawing/2014/main" xmlns="" id="{911767D5-9DD9-47FF-8BE2-A41EB1A8718E}"/>
              </a:ext>
            </a:extLst>
          </p:cNvPr>
          <p:cNvGraphicFramePr>
            <a:graphicFrameLocks noGrp="1"/>
          </p:cNvGraphicFramePr>
          <p:nvPr>
            <p:ph idx="1"/>
            <p:extLst>
              <p:ext uri="{D42A27DB-BD31-4B8C-83A1-F6EECF244321}">
                <p14:modId xmlns:p14="http://schemas.microsoft.com/office/powerpoint/2010/main" val="4156304645"/>
              </p:ext>
            </p:extLst>
          </p:nvPr>
        </p:nvGraphicFramePr>
        <p:xfrm>
          <a:off x="2005066" y="1375967"/>
          <a:ext cx="9785628" cy="3937000"/>
        </p:xfrm>
        <a:graphic>
          <a:graphicData uri="http://schemas.openxmlformats.org/drawingml/2006/table">
            <a:tbl>
              <a:tblPr firstRow="1" bandRow="1">
                <a:tableStyleId>{5C22544A-7EE6-4342-B048-85BDC9FD1C3A}</a:tableStyleId>
              </a:tblPr>
              <a:tblGrid>
                <a:gridCol w="9785628">
                  <a:extLst>
                    <a:ext uri="{9D8B030D-6E8A-4147-A177-3AD203B41FA5}">
                      <a16:colId xmlns:a16="http://schemas.microsoft.com/office/drawing/2014/main" xmlns="" val="1846003406"/>
                    </a:ext>
                  </a:extLst>
                </a:gridCol>
              </a:tblGrid>
              <a:tr h="370840">
                <a:tc>
                  <a:txBody>
                    <a:bodyPr/>
                    <a:lstStyle/>
                    <a:p>
                      <a:pPr>
                        <a:buNone/>
                      </a:pPr>
                      <a:r>
                        <a:rPr lang="it-IT" b="1" dirty="0">
                          <a:solidFill>
                            <a:schemeClr val="tx1"/>
                          </a:solidFill>
                        </a:rPr>
                        <a:t>Inculturazione e dialogo</a:t>
                      </a:r>
                    </a:p>
                  </a:txBody>
                  <a:tcPr>
                    <a:solidFill>
                      <a:schemeClr val="bg1">
                        <a:lumMod val="95000"/>
                      </a:schemeClr>
                    </a:solidFill>
                  </a:tcPr>
                </a:tc>
                <a:extLst>
                  <a:ext uri="{0D108BD9-81ED-4DB2-BD59-A6C34878D82A}">
                    <a16:rowId xmlns:a16="http://schemas.microsoft.com/office/drawing/2014/main" xmlns="" val="1686660772"/>
                  </a:ext>
                </a:extLst>
              </a:tr>
              <a:tr h="370840">
                <a:tc>
                  <a:txBody>
                    <a:bodyPr/>
                    <a:lstStyle/>
                    <a:p>
                      <a:r>
                        <a:rPr lang="it-IT" dirty="0" err="1" smtClean="0"/>
                        <a:t>Humanae</a:t>
                      </a:r>
                      <a:r>
                        <a:rPr lang="it-IT" baseline="0" dirty="0" smtClean="0"/>
                        <a:t> </a:t>
                      </a:r>
                      <a:r>
                        <a:rPr lang="it-IT" baseline="0" dirty="0" err="1" smtClean="0"/>
                        <a:t>salutis</a:t>
                      </a:r>
                      <a:r>
                        <a:rPr lang="it-IT" baseline="0" dirty="0" smtClean="0"/>
                        <a:t>; </a:t>
                      </a:r>
                      <a:r>
                        <a:rPr lang="it-IT" dirty="0" err="1" smtClean="0"/>
                        <a:t>Gaudet</a:t>
                      </a:r>
                      <a:r>
                        <a:rPr lang="it-IT" dirty="0" smtClean="0"/>
                        <a:t> mater </a:t>
                      </a:r>
                      <a:r>
                        <a:rPr lang="it-IT" dirty="0" err="1" smtClean="0"/>
                        <a:t>ecclesiae</a:t>
                      </a:r>
                      <a:endParaRPr lang="it-IT" dirty="0" smtClean="0"/>
                    </a:p>
                    <a:p>
                      <a:r>
                        <a:rPr lang="it-IT" dirty="0" smtClean="0"/>
                        <a:t>LG 16-17 la chiesa riceve i doni delle culture</a:t>
                      </a:r>
                    </a:p>
                    <a:p>
                      <a:r>
                        <a:rPr lang="it-IT" dirty="0" err="1" smtClean="0"/>
                        <a:t>Ecclesiam</a:t>
                      </a:r>
                      <a:r>
                        <a:rPr lang="it-IT" dirty="0" smtClean="0"/>
                        <a:t> </a:t>
                      </a:r>
                      <a:r>
                        <a:rPr lang="it-IT" dirty="0" err="1" smtClean="0"/>
                        <a:t>suam</a:t>
                      </a:r>
                      <a:r>
                        <a:rPr lang="it-IT" dirty="0" smtClean="0"/>
                        <a:t>: dialogo </a:t>
                      </a:r>
                    </a:p>
                    <a:p>
                      <a:r>
                        <a:rPr lang="it-IT" sz="2000" b="1" dirty="0" smtClean="0">
                          <a:solidFill>
                            <a:srgbClr val="FF0000"/>
                          </a:solidFill>
                        </a:rPr>
                        <a:t>GS 11 </a:t>
                      </a:r>
                      <a:r>
                        <a:rPr lang="it-IT" sz="2000" dirty="0" smtClean="0">
                          <a:solidFill>
                            <a:schemeClr val="tx1"/>
                          </a:solidFill>
                        </a:rPr>
                        <a:t>lo</a:t>
                      </a:r>
                      <a:r>
                        <a:rPr lang="it-IT" sz="2000" baseline="0" dirty="0" smtClean="0">
                          <a:solidFill>
                            <a:schemeClr val="tx1"/>
                          </a:solidFill>
                        </a:rPr>
                        <a:t> Spirito aiuta a comprendere </a:t>
                      </a:r>
                      <a:r>
                        <a:rPr lang="it-IT" sz="2000" b="0" i="0" kern="1200" dirty="0" smtClean="0">
                          <a:solidFill>
                            <a:schemeClr val="tx1"/>
                          </a:solidFill>
                          <a:effectLst/>
                          <a:latin typeface="+mn-lt"/>
                          <a:ea typeface="+mn-ea"/>
                          <a:cs typeface="+mn-cs"/>
                        </a:rPr>
                        <a:t>i veri segni della presenza o del disegno di Dio</a:t>
                      </a:r>
                      <a:endParaRPr lang="it-IT" sz="2000" dirty="0" smtClean="0">
                        <a:solidFill>
                          <a:schemeClr val="tx1"/>
                        </a:solidFill>
                      </a:endParaRPr>
                    </a:p>
                    <a:p>
                      <a:r>
                        <a:rPr lang="it-IT" sz="2000" b="1" dirty="0" smtClean="0">
                          <a:solidFill>
                            <a:srgbClr val="FF0000"/>
                          </a:solidFill>
                        </a:rPr>
                        <a:t>GS 40-45: </a:t>
                      </a:r>
                      <a:r>
                        <a:rPr lang="it-IT" sz="2000" dirty="0" smtClean="0">
                          <a:solidFill>
                            <a:schemeClr val="tx1"/>
                          </a:solidFill>
                        </a:rPr>
                        <a:t>44</a:t>
                      </a:r>
                      <a:r>
                        <a:rPr lang="it-IT" sz="2000" baseline="0" dirty="0" smtClean="0">
                          <a:solidFill>
                            <a:schemeClr val="tx1"/>
                          </a:solidFill>
                        </a:rPr>
                        <a:t> «</a:t>
                      </a:r>
                      <a:r>
                        <a:rPr lang="it-IT" sz="2000" b="0" i="0" kern="1200" dirty="0" smtClean="0">
                          <a:solidFill>
                            <a:schemeClr val="tx1"/>
                          </a:solidFill>
                          <a:effectLst/>
                          <a:latin typeface="+mn-lt"/>
                          <a:ea typeface="+mn-ea"/>
                          <a:cs typeface="+mn-cs"/>
                        </a:rPr>
                        <a:t>ascoltare attentamente, discernere e interpretare i vari linguaggi del nostro tempo, e saperli giudicare alla luce della parola di Dio, perché la verità rivelata sia capita sempre più a fondo, sia meglio compresa e possa venir presentata in forma più adatta»</a:t>
                      </a:r>
                    </a:p>
                    <a:p>
                      <a:r>
                        <a:rPr lang="it-IT" sz="2000" b="1" i="0" kern="1200" dirty="0" smtClean="0">
                          <a:solidFill>
                            <a:srgbClr val="FF0000"/>
                          </a:solidFill>
                          <a:effectLst/>
                          <a:latin typeface="+mn-lt"/>
                          <a:ea typeface="+mn-ea"/>
                          <a:cs typeface="+mn-cs"/>
                        </a:rPr>
                        <a:t>GS 53-62</a:t>
                      </a:r>
                      <a:r>
                        <a:rPr lang="it-IT" sz="2000" b="0" i="0" kern="1200" dirty="0" smtClean="0">
                          <a:solidFill>
                            <a:schemeClr val="dk1"/>
                          </a:solidFill>
                          <a:effectLst/>
                          <a:latin typeface="+mn-lt"/>
                          <a:ea typeface="+mn-ea"/>
                          <a:cs typeface="+mn-cs"/>
                        </a:rPr>
                        <a:t>:</a:t>
                      </a:r>
                      <a:r>
                        <a:rPr lang="it-IT" sz="2000" b="0" i="0" kern="1200" baseline="0" dirty="0" smtClean="0">
                          <a:solidFill>
                            <a:schemeClr val="dk1"/>
                          </a:solidFill>
                          <a:effectLst/>
                          <a:latin typeface="+mn-lt"/>
                          <a:ea typeface="+mn-ea"/>
                          <a:cs typeface="+mn-cs"/>
                        </a:rPr>
                        <a:t> vangelo e cultura</a:t>
                      </a:r>
                    </a:p>
                    <a:p>
                      <a:r>
                        <a:rPr lang="it-IT" sz="1800" b="0" i="0" kern="1200" baseline="0" dirty="0" smtClean="0">
                          <a:solidFill>
                            <a:schemeClr val="dk1"/>
                          </a:solidFill>
                          <a:effectLst/>
                          <a:latin typeface="+mn-lt"/>
                          <a:ea typeface="+mn-ea"/>
                          <a:cs typeface="+mn-cs"/>
                        </a:rPr>
                        <a:t>CTI 1972 valore del pluralismo teologico</a:t>
                      </a:r>
                    </a:p>
                    <a:p>
                      <a:r>
                        <a:rPr lang="it-IT" sz="1800" b="0" i="0" kern="1200" baseline="0" dirty="0" smtClean="0">
                          <a:solidFill>
                            <a:schemeClr val="dk1"/>
                          </a:solidFill>
                          <a:effectLst/>
                          <a:latin typeface="+mn-lt"/>
                          <a:ea typeface="+mn-ea"/>
                          <a:cs typeface="+mn-cs"/>
                        </a:rPr>
                        <a:t>Catechesi </a:t>
                      </a:r>
                      <a:r>
                        <a:rPr lang="it-IT" sz="1800" b="0" i="0" kern="1200" baseline="0" dirty="0" err="1" smtClean="0">
                          <a:solidFill>
                            <a:schemeClr val="dk1"/>
                          </a:solidFill>
                          <a:effectLst/>
                          <a:latin typeface="+mn-lt"/>
                          <a:ea typeface="+mn-ea"/>
                          <a:cs typeface="+mn-cs"/>
                        </a:rPr>
                        <a:t>Tradendae</a:t>
                      </a:r>
                      <a:r>
                        <a:rPr lang="it-IT" sz="1800" b="0" i="0" kern="1200" baseline="0" dirty="0" smtClean="0">
                          <a:solidFill>
                            <a:schemeClr val="dk1"/>
                          </a:solidFill>
                          <a:effectLst/>
                          <a:latin typeface="+mn-lt"/>
                          <a:ea typeface="+mn-ea"/>
                          <a:cs typeface="+mn-cs"/>
                        </a:rPr>
                        <a:t> 1979</a:t>
                      </a:r>
                    </a:p>
                    <a:p>
                      <a:r>
                        <a:rPr lang="it-IT" sz="1800" b="0" i="0" kern="1200" baseline="0" dirty="0" smtClean="0">
                          <a:solidFill>
                            <a:schemeClr val="dk1"/>
                          </a:solidFill>
                          <a:effectLst/>
                          <a:latin typeface="+mn-lt"/>
                          <a:ea typeface="+mn-ea"/>
                          <a:cs typeface="+mn-cs"/>
                        </a:rPr>
                        <a:t>Sinodo Straordinario 1985 D.5, inculturazione e </a:t>
                      </a:r>
                      <a:r>
                        <a:rPr lang="it-IT" sz="1800" b="0" i="0" kern="1200" baseline="0" dirty="0" err="1" smtClean="0">
                          <a:solidFill>
                            <a:schemeClr val="dk1"/>
                          </a:solidFill>
                          <a:effectLst/>
                          <a:latin typeface="+mn-lt"/>
                          <a:ea typeface="+mn-ea"/>
                          <a:cs typeface="+mn-cs"/>
                        </a:rPr>
                        <a:t>theologia</a:t>
                      </a:r>
                      <a:r>
                        <a:rPr lang="it-IT" sz="1800" b="0" i="0" kern="1200" baseline="0" dirty="0" smtClean="0">
                          <a:solidFill>
                            <a:schemeClr val="dk1"/>
                          </a:solidFill>
                          <a:effectLst/>
                          <a:latin typeface="+mn-lt"/>
                          <a:ea typeface="+mn-ea"/>
                          <a:cs typeface="+mn-cs"/>
                        </a:rPr>
                        <a:t> crucis</a:t>
                      </a:r>
                    </a:p>
                  </a:txBody>
                  <a:tcPr>
                    <a:solidFill>
                      <a:schemeClr val="bg1">
                        <a:lumMod val="95000"/>
                      </a:schemeClr>
                    </a:solidFill>
                  </a:tcPr>
                </a:tc>
                <a:extLst>
                  <a:ext uri="{0D108BD9-81ED-4DB2-BD59-A6C34878D82A}">
                    <a16:rowId xmlns:a16="http://schemas.microsoft.com/office/drawing/2014/main" xmlns="" val="651185084"/>
                  </a:ext>
                </a:extLst>
              </a:tr>
            </a:tbl>
          </a:graphicData>
        </a:graphic>
      </p:graphicFrame>
    </p:spTree>
    <p:extLst>
      <p:ext uri="{BB962C8B-B14F-4D97-AF65-F5344CB8AC3E}">
        <p14:creationId xmlns:p14="http://schemas.microsoft.com/office/powerpoint/2010/main" val="3158505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sz="2800" dirty="0">
                <a:solidFill>
                  <a:srgbClr val="002060"/>
                </a:solidFill>
              </a:rPr>
              <a:t>1. </a:t>
            </a:r>
            <a:r>
              <a:rPr lang="it-IT" dirty="0">
                <a:solidFill>
                  <a:srgbClr val="002060"/>
                </a:solidFill>
              </a:rPr>
              <a:t>Contesti, ambiti e </a:t>
            </a:r>
            <a:r>
              <a:rPr lang="it-IT" dirty="0">
                <a:solidFill>
                  <a:srgbClr val="FF0000"/>
                </a:solidFill>
              </a:rPr>
              <a:t>vie</a:t>
            </a:r>
            <a:r>
              <a:rPr lang="it-IT" dirty="0">
                <a:solidFill>
                  <a:srgbClr val="002060"/>
                </a:solidFill>
              </a:rPr>
              <a:t> della missione</a:t>
            </a:r>
            <a:endParaRPr lang="en-US" dirty="0"/>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32</a:t>
            </a:fld>
            <a:endParaRPr lang="it-IT"/>
          </a:p>
        </p:txBody>
      </p:sp>
      <p:graphicFrame>
        <p:nvGraphicFramePr>
          <p:cNvPr id="7" name="Tabella 8">
            <a:extLst>
              <a:ext uri="{FF2B5EF4-FFF2-40B4-BE49-F238E27FC236}">
                <a16:creationId xmlns:a16="http://schemas.microsoft.com/office/drawing/2014/main" xmlns="" id="{911767D5-9DD9-47FF-8BE2-A41EB1A8718E}"/>
              </a:ext>
            </a:extLst>
          </p:cNvPr>
          <p:cNvGraphicFramePr>
            <a:graphicFrameLocks noGrp="1"/>
          </p:cNvGraphicFramePr>
          <p:nvPr>
            <p:ph idx="1"/>
            <p:extLst>
              <p:ext uri="{D42A27DB-BD31-4B8C-83A1-F6EECF244321}">
                <p14:modId xmlns:p14="http://schemas.microsoft.com/office/powerpoint/2010/main" val="262840104"/>
              </p:ext>
            </p:extLst>
          </p:nvPr>
        </p:nvGraphicFramePr>
        <p:xfrm>
          <a:off x="1774825" y="1628775"/>
          <a:ext cx="9785628" cy="5034280"/>
        </p:xfrm>
        <a:graphic>
          <a:graphicData uri="http://schemas.openxmlformats.org/drawingml/2006/table">
            <a:tbl>
              <a:tblPr firstRow="1" bandRow="1">
                <a:tableStyleId>{5C22544A-7EE6-4342-B048-85BDC9FD1C3A}</a:tableStyleId>
              </a:tblPr>
              <a:tblGrid>
                <a:gridCol w="9785628">
                  <a:extLst>
                    <a:ext uri="{9D8B030D-6E8A-4147-A177-3AD203B41FA5}">
                      <a16:colId xmlns:a16="http://schemas.microsoft.com/office/drawing/2014/main" xmlns="" val="1541234084"/>
                    </a:ext>
                  </a:extLst>
                </a:gridCol>
              </a:tblGrid>
              <a:tr h="370840">
                <a:tc>
                  <a:txBody>
                    <a:bodyPr/>
                    <a:lstStyle/>
                    <a:p>
                      <a:pPr>
                        <a:buNone/>
                      </a:pPr>
                      <a:r>
                        <a:rPr lang="it-IT" b="1" dirty="0">
                          <a:solidFill>
                            <a:schemeClr val="tx1"/>
                          </a:solidFill>
                        </a:rPr>
                        <a:t>Dinamismi spirituali</a:t>
                      </a:r>
                    </a:p>
                  </a:txBody>
                  <a:tcPr>
                    <a:solidFill>
                      <a:schemeClr val="bg1">
                        <a:lumMod val="95000"/>
                      </a:schemeClr>
                    </a:solidFill>
                  </a:tcPr>
                </a:tc>
                <a:extLst>
                  <a:ext uri="{0D108BD9-81ED-4DB2-BD59-A6C34878D82A}">
                    <a16:rowId xmlns:a16="http://schemas.microsoft.com/office/drawing/2014/main" xmlns="" val="1686660772"/>
                  </a:ext>
                </a:extLst>
              </a:tr>
              <a:tr h="370840">
                <a:tc>
                  <a:txBody>
                    <a:bodyPr/>
                    <a:lstStyle/>
                    <a:p>
                      <a:r>
                        <a:rPr lang="it-IT" sz="1800" dirty="0" smtClean="0">
                          <a:latin typeface="Calibri" panose="020F0502020204030204" pitchFamily="34" charset="0"/>
                          <a:cs typeface="Calibri" panose="020F0502020204030204" pitchFamily="34" charset="0"/>
                        </a:rPr>
                        <a:t>LG 16</a:t>
                      </a:r>
                      <a:r>
                        <a:rPr lang="it-IT" sz="1800" b="0" i="0" kern="1200" dirty="0" smtClean="0">
                          <a:solidFill>
                            <a:schemeClr val="dk1"/>
                          </a:solidFill>
                          <a:effectLst/>
                          <a:latin typeface="Calibri" panose="020F0502020204030204" pitchFamily="34" charset="0"/>
                          <a:ea typeface="+mn-ea"/>
                          <a:cs typeface="Calibri" panose="020F0502020204030204" pitchFamily="34" charset="0"/>
                        </a:rPr>
                        <a:t>. Infine, quanto a quelli che non hanno ancora ricevuto il Vangelo, anch'essi in vari modi sono ordinati al popolo di Dio…coll'aiuto della grazia si sforzano di compiere con le opere la volontà di lui, conosciuta attraverso il dettame della coscienza</a:t>
                      </a:r>
                    </a:p>
                    <a:p>
                      <a:r>
                        <a:rPr lang="it-IT" sz="1800" dirty="0" smtClean="0">
                          <a:latin typeface="Calibri" panose="020F0502020204030204" pitchFamily="34" charset="0"/>
                          <a:cs typeface="Calibri" panose="020F0502020204030204" pitchFamily="34" charset="0"/>
                        </a:rPr>
                        <a:t>AG 4 l</a:t>
                      </a:r>
                      <a:r>
                        <a:rPr lang="it-IT" sz="1800" b="0" i="0" kern="1200" dirty="0" smtClean="0">
                          <a:solidFill>
                            <a:schemeClr val="dk1"/>
                          </a:solidFill>
                          <a:effectLst/>
                          <a:latin typeface="Calibri" panose="020F0502020204030204" pitchFamily="34" charset="0"/>
                          <a:ea typeface="+mn-ea"/>
                          <a:cs typeface="Calibri" panose="020F0502020204030204" pitchFamily="34" charset="0"/>
                        </a:rPr>
                        <a:t>o Spirito Santo operava nel mondo prima ancora che Cristo fosse glorificato</a:t>
                      </a:r>
                    </a:p>
                    <a:p>
                      <a:r>
                        <a:rPr lang="it-IT" sz="1800" b="1" i="0" kern="1200" dirty="0" smtClean="0">
                          <a:solidFill>
                            <a:srgbClr val="FF0000"/>
                          </a:solidFill>
                          <a:effectLst/>
                          <a:latin typeface="Calibri" panose="020F0502020204030204" pitchFamily="34" charset="0"/>
                          <a:ea typeface="+mn-ea"/>
                          <a:cs typeface="Calibri" panose="020F0502020204030204" pitchFamily="34" charset="0"/>
                        </a:rPr>
                        <a:t>GS 22 </a:t>
                      </a:r>
                      <a:r>
                        <a:rPr lang="it-IT" sz="1800" b="1" i="0" kern="1200" dirty="0" smtClean="0">
                          <a:solidFill>
                            <a:schemeClr val="dk1"/>
                          </a:solidFill>
                          <a:effectLst/>
                          <a:latin typeface="Calibri" panose="020F0502020204030204" pitchFamily="34" charset="0"/>
                          <a:ea typeface="+mn-ea"/>
                          <a:cs typeface="Calibri" panose="020F0502020204030204" pitchFamily="34" charset="0"/>
                        </a:rPr>
                        <a:t>lo Spirito agisce «anche per tutti gli uomini di buona volontà, nel cui cuore lavora invisibilmente la grazia …perciò dobbiamo ritenere che lo Spirito Santo dia a tutti la possibilità di venire associati, nel modo che Dio conosce, al mistero pasquale</a:t>
                      </a:r>
                    </a:p>
                    <a:p>
                      <a:r>
                        <a:rPr lang="it-IT" sz="1800" b="1" i="0" kern="1200" dirty="0" smtClean="0">
                          <a:solidFill>
                            <a:srgbClr val="FF0000"/>
                          </a:solidFill>
                          <a:effectLst/>
                          <a:latin typeface="Calibri" panose="020F0502020204030204" pitchFamily="34" charset="0"/>
                          <a:ea typeface="+mn-ea"/>
                          <a:cs typeface="Calibri" panose="020F0502020204030204" pitchFamily="34" charset="0"/>
                        </a:rPr>
                        <a:t>NA 2 </a:t>
                      </a:r>
                      <a:r>
                        <a:rPr lang="it-IT" sz="1800" b="1" i="0" kern="1200" dirty="0" smtClean="0">
                          <a:solidFill>
                            <a:schemeClr val="dk1"/>
                          </a:solidFill>
                          <a:effectLst/>
                          <a:latin typeface="Calibri" panose="020F0502020204030204" pitchFamily="34" charset="0"/>
                          <a:ea typeface="+mn-ea"/>
                          <a:cs typeface="Calibri" panose="020F0502020204030204" pitchFamily="34" charset="0"/>
                        </a:rPr>
                        <a:t> presso i vari popoli si trova una certa sensibilità a quella forza arcana che è presente al corso delle cose e agli avvenimenti della vita umana, ed anzi talvolta vi riconosce la Divinità suprema o il Padre. Questa sensibilità e questa conoscenza compenetrano la vita in un intimo senso religioso.</a:t>
                      </a:r>
                    </a:p>
                    <a:p>
                      <a:r>
                        <a:rPr lang="it-IT" sz="1800" b="0" i="0" kern="1200" dirty="0" smtClean="0">
                          <a:solidFill>
                            <a:schemeClr val="dk1"/>
                          </a:solidFill>
                          <a:effectLst/>
                          <a:latin typeface="Calibri" panose="020F0502020204030204" pitchFamily="34" charset="0"/>
                          <a:ea typeface="+mn-ea"/>
                          <a:cs typeface="Calibri" panose="020F0502020204030204" pitchFamily="34" charset="0"/>
                        </a:rPr>
                        <a:t>Sinodo straordinario 1985 D.5</a:t>
                      </a:r>
                    </a:p>
                    <a:p>
                      <a:r>
                        <a:rPr lang="it-IT" sz="1800" kern="1200" dirty="0" smtClean="0">
                          <a:solidFill>
                            <a:schemeClr val="dk1"/>
                          </a:solidFill>
                          <a:latin typeface="Calibri" panose="020F0502020204030204" pitchFamily="34" charset="0"/>
                          <a:ea typeface="+mn-ea"/>
                          <a:cs typeface="Calibri" panose="020F0502020204030204" pitchFamily="34" charset="0"/>
                        </a:rPr>
                        <a:t>Giovanni Paolo II 1990, c. III Lo spirito protagonista della missione (ecclesiale)</a:t>
                      </a:r>
                      <a:endParaRPr lang="it-IT" sz="1800" b="0" i="0" kern="1200" dirty="0" smtClean="0">
                        <a:solidFill>
                          <a:schemeClr val="dk1"/>
                        </a:solidFill>
                        <a:effectLst/>
                        <a:latin typeface="Calibri" panose="020F0502020204030204" pitchFamily="34" charset="0"/>
                        <a:ea typeface="+mn-ea"/>
                        <a:cs typeface="Calibri" panose="020F0502020204030204" pitchFamily="34" charset="0"/>
                      </a:endParaRPr>
                    </a:p>
                    <a:p>
                      <a:r>
                        <a:rPr lang="it-IT" sz="1800" b="0" i="0" kern="1200" dirty="0" smtClean="0">
                          <a:solidFill>
                            <a:schemeClr val="dk1"/>
                          </a:solidFill>
                          <a:effectLst/>
                          <a:latin typeface="Calibri" panose="020F0502020204030204" pitchFamily="34" charset="0"/>
                          <a:ea typeface="+mn-ea"/>
                          <a:cs typeface="Calibri" panose="020F0502020204030204" pitchFamily="34" charset="0"/>
                        </a:rPr>
                        <a:t>Dialogo e annuncio 1991: dialogo delle opere, della spiritualità, della teologia</a:t>
                      </a:r>
                    </a:p>
                    <a:p>
                      <a:r>
                        <a:rPr lang="it-IT" sz="1800" b="0" i="0" kern="1200" dirty="0" smtClean="0">
                          <a:solidFill>
                            <a:schemeClr val="dk1"/>
                          </a:solidFill>
                          <a:effectLst/>
                          <a:latin typeface="Calibri" panose="020F0502020204030204" pitchFamily="34" charset="0"/>
                          <a:ea typeface="+mn-ea"/>
                          <a:cs typeface="Calibri" panose="020F0502020204030204" pitchFamily="34" charset="0"/>
                        </a:rPr>
                        <a:t>Dominus</a:t>
                      </a:r>
                      <a:r>
                        <a:rPr lang="it-IT" sz="1800" b="0" i="0" kern="1200" baseline="0" dirty="0" smtClean="0">
                          <a:solidFill>
                            <a:schemeClr val="dk1"/>
                          </a:solidFill>
                          <a:effectLst/>
                          <a:latin typeface="Calibri" panose="020F0502020204030204" pitchFamily="34" charset="0"/>
                          <a:ea typeface="+mn-ea"/>
                          <a:cs typeface="Calibri" panose="020F0502020204030204" pitchFamily="34" charset="0"/>
                        </a:rPr>
                        <a:t> </a:t>
                      </a:r>
                      <a:r>
                        <a:rPr lang="it-IT" sz="1800" b="0" i="0" kern="1200" baseline="0" dirty="0" err="1" smtClean="0">
                          <a:solidFill>
                            <a:schemeClr val="dk1"/>
                          </a:solidFill>
                          <a:effectLst/>
                          <a:latin typeface="Calibri" panose="020F0502020204030204" pitchFamily="34" charset="0"/>
                          <a:ea typeface="+mn-ea"/>
                          <a:cs typeface="Calibri" panose="020F0502020204030204" pitchFamily="34" charset="0"/>
                        </a:rPr>
                        <a:t>Jesus</a:t>
                      </a:r>
                      <a:r>
                        <a:rPr lang="it-IT" sz="1800" b="0" i="0" kern="1200" baseline="0" dirty="0" smtClean="0">
                          <a:solidFill>
                            <a:schemeClr val="dk1"/>
                          </a:solidFill>
                          <a:effectLst/>
                          <a:latin typeface="Calibri" panose="020F0502020204030204" pitchFamily="34" charset="0"/>
                          <a:ea typeface="+mn-ea"/>
                          <a:cs typeface="Calibri" panose="020F0502020204030204" pitchFamily="34" charset="0"/>
                        </a:rPr>
                        <a:t> 2000, 12 : </a:t>
                      </a:r>
                      <a:r>
                        <a:rPr lang="it-IT" sz="1800" kern="1200" dirty="0" smtClean="0">
                          <a:solidFill>
                            <a:schemeClr val="dk1"/>
                          </a:solidFill>
                          <a:latin typeface="Calibri" panose="020F0502020204030204" pitchFamily="34" charset="0"/>
                          <a:ea typeface="+mn-ea"/>
                          <a:cs typeface="Calibri" panose="020F0502020204030204" pitchFamily="34" charset="0"/>
                        </a:rPr>
                        <a:t>"Gli uomini non possono entrare in comunione con Dio se non per mezzo di Cristo, sotto l'azione dello Spirito"</a:t>
                      </a:r>
                      <a:endParaRPr lang="it-IT" sz="2400" dirty="0">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651185084"/>
                  </a:ext>
                </a:extLst>
              </a:tr>
              <a:tr h="370840">
                <a:tc>
                  <a:txBody>
                    <a:bodyPr/>
                    <a:lstStyle/>
                    <a:p>
                      <a:endParaRPr lang="it-IT" sz="2400" dirty="0">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3498078267"/>
                  </a:ext>
                </a:extLst>
              </a:tr>
            </a:tbl>
          </a:graphicData>
        </a:graphic>
      </p:graphicFrame>
    </p:spTree>
    <p:extLst>
      <p:ext uri="{BB962C8B-B14F-4D97-AF65-F5344CB8AC3E}">
        <p14:creationId xmlns:p14="http://schemas.microsoft.com/office/powerpoint/2010/main" val="4195757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
            </a:r>
            <a:br>
              <a:rPr lang="it-IT" sz="3600" dirty="0"/>
            </a:br>
            <a:r>
              <a:rPr lang="it-IT" sz="3600" dirty="0" smtClean="0"/>
              <a:t>2.2. </a:t>
            </a:r>
            <a:r>
              <a:rPr lang="it-IT" sz="3600" dirty="0" smtClean="0"/>
              <a:t>le azioni missionarie</a:t>
            </a:r>
            <a:r>
              <a:rPr lang="it-IT" sz="3600" dirty="0"/>
              <a:t/>
            </a:r>
            <a:br>
              <a:rPr lang="it-IT" sz="3600" dirty="0"/>
            </a:br>
            <a:endParaRPr lang="it-IT" sz="3600" dirty="0"/>
          </a:p>
        </p:txBody>
      </p:sp>
      <p:sp>
        <p:nvSpPr>
          <p:cNvPr id="6" name="Segnaposto contenuto 5"/>
          <p:cNvSpPr>
            <a:spLocks noGrp="1"/>
          </p:cNvSpPr>
          <p:nvPr>
            <p:ph type="body" idx="1"/>
          </p:nvPr>
        </p:nvSpPr>
        <p:spPr>
          <a:xfrm>
            <a:off x="1865031" y="813112"/>
            <a:ext cx="4811473" cy="2975928"/>
          </a:xfrm>
        </p:spPr>
        <p:txBody>
          <a:bodyPr/>
          <a:lstStyle/>
          <a:p>
            <a:r>
              <a:rPr lang="it-IT" dirty="0"/>
              <a:t>2. PARTE SECONDA</a:t>
            </a:r>
            <a:br>
              <a:rPr lang="it-IT" dirty="0"/>
            </a:br>
            <a:r>
              <a:rPr lang="it-IT" dirty="0"/>
              <a:t>Quando agiamo da missionari</a:t>
            </a:r>
            <a:br>
              <a:rPr lang="it-IT" dirty="0"/>
            </a:br>
            <a:r>
              <a:rPr lang="it-IT" dirty="0"/>
              <a:t>L’azione missionaria della Chiesa</a:t>
            </a:r>
            <a:r>
              <a:rPr lang="it-IT" sz="4400" dirty="0"/>
              <a:t/>
            </a:r>
            <a:br>
              <a:rPr lang="it-IT" sz="4400" dirty="0"/>
            </a:br>
            <a:endParaRPr lang="it-IT" sz="2800" dirty="0" smtClean="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2"/>
          </p:nvPr>
        </p:nvSpPr>
        <p:spPr/>
        <p:txBody>
          <a:bodyPr/>
          <a:lstStyle/>
          <a:p>
            <a:pPr>
              <a:defRPr/>
            </a:pPr>
            <a:fld id="{25BC34F4-02C1-410C-953D-B77F6D94B61F}" type="slidenum">
              <a:rPr lang="it-IT" smtClean="0"/>
              <a:pPr>
                <a:defRPr/>
              </a:pPr>
              <a:t>33</a:t>
            </a:fld>
            <a:endParaRPr lang="it-IT"/>
          </a:p>
        </p:txBody>
      </p:sp>
    </p:spTree>
    <p:extLst>
      <p:ext uri="{BB962C8B-B14F-4D97-AF65-F5344CB8AC3E}">
        <p14:creationId xmlns:p14="http://schemas.microsoft.com/office/powerpoint/2010/main" val="32585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dirty="0" smtClean="0">
                <a:solidFill>
                  <a:srgbClr val="FF0000"/>
                </a:solidFill>
              </a:rPr>
              <a:t>le azioni missionarie</a:t>
            </a:r>
            <a:endParaRPr lang="en-US" dirty="0"/>
          </a:p>
        </p:txBody>
      </p:sp>
      <p:graphicFrame>
        <p:nvGraphicFramePr>
          <p:cNvPr id="8" name="Tabella 8">
            <a:extLst>
              <a:ext uri="{FF2B5EF4-FFF2-40B4-BE49-F238E27FC236}">
                <a16:creationId xmlns:a16="http://schemas.microsoft.com/office/drawing/2014/main" xmlns="" id="{85968C95-F475-4B8E-8F79-D8D391A4597B}"/>
              </a:ext>
            </a:extLst>
          </p:cNvPr>
          <p:cNvGraphicFramePr>
            <a:graphicFrameLocks noGrp="1"/>
          </p:cNvGraphicFramePr>
          <p:nvPr>
            <p:ph idx="1"/>
            <p:extLst/>
          </p:nvPr>
        </p:nvGraphicFramePr>
        <p:xfrm>
          <a:off x="1774825" y="1628775"/>
          <a:ext cx="9750234" cy="4005072"/>
        </p:xfrm>
        <a:graphic>
          <a:graphicData uri="http://schemas.openxmlformats.org/drawingml/2006/table">
            <a:tbl>
              <a:tblPr firstRow="1" bandRow="1">
                <a:tableStyleId>{5C22544A-7EE6-4342-B048-85BDC9FD1C3A}</a:tableStyleId>
              </a:tblPr>
              <a:tblGrid>
                <a:gridCol w="4875117">
                  <a:extLst>
                    <a:ext uri="{9D8B030D-6E8A-4147-A177-3AD203B41FA5}">
                      <a16:colId xmlns:a16="http://schemas.microsoft.com/office/drawing/2014/main" xmlns="" val="3356247841"/>
                    </a:ext>
                  </a:extLst>
                </a:gridCol>
                <a:gridCol w="4875117">
                  <a:extLst>
                    <a:ext uri="{9D8B030D-6E8A-4147-A177-3AD203B41FA5}">
                      <a16:colId xmlns:a16="http://schemas.microsoft.com/office/drawing/2014/main" xmlns="" val="1245917032"/>
                    </a:ext>
                  </a:extLst>
                </a:gridCol>
              </a:tblGrid>
              <a:tr h="370840">
                <a:tc>
                  <a:txBody>
                    <a:bodyPr/>
                    <a:lstStyle/>
                    <a:p>
                      <a:pPr>
                        <a:buNone/>
                      </a:pPr>
                      <a:r>
                        <a:rPr lang="it-IT" sz="2200" dirty="0">
                          <a:solidFill>
                            <a:schemeClr val="tx1"/>
                          </a:solidFill>
                        </a:rPr>
                        <a:t>Ad </a:t>
                      </a:r>
                      <a:r>
                        <a:rPr lang="it-IT" sz="2200" dirty="0" err="1" smtClean="0">
                          <a:solidFill>
                            <a:schemeClr val="tx1"/>
                          </a:solidFill>
                        </a:rPr>
                        <a:t>gentes</a:t>
                      </a:r>
                      <a:r>
                        <a:rPr lang="it-IT" sz="2200" dirty="0" smtClean="0">
                          <a:solidFill>
                            <a:schemeClr val="tx1"/>
                          </a:solidFill>
                        </a:rPr>
                        <a:t> c. II</a:t>
                      </a:r>
                      <a:endParaRPr lang="it-IT" sz="2200" dirty="0">
                        <a:solidFill>
                          <a:schemeClr val="tx1"/>
                        </a:solidFill>
                      </a:endParaRPr>
                    </a:p>
                  </a:txBody>
                  <a:tcPr>
                    <a:solidFill>
                      <a:schemeClr val="bg1">
                        <a:lumMod val="95000"/>
                      </a:schemeClr>
                    </a:solidFill>
                  </a:tcPr>
                </a:tc>
                <a:tc>
                  <a:txBody>
                    <a:bodyPr/>
                    <a:lstStyle/>
                    <a:p>
                      <a:pPr>
                        <a:buNone/>
                      </a:pPr>
                      <a:r>
                        <a:rPr lang="it-IT" sz="2200" dirty="0" err="1">
                          <a:solidFill>
                            <a:schemeClr val="tx1"/>
                          </a:solidFill>
                        </a:rPr>
                        <a:t>Redemptoris</a:t>
                      </a:r>
                      <a:r>
                        <a:rPr lang="it-IT" sz="2200" dirty="0">
                          <a:solidFill>
                            <a:schemeClr val="tx1"/>
                          </a:solidFill>
                        </a:rPr>
                        <a:t> </a:t>
                      </a:r>
                      <a:r>
                        <a:rPr lang="it-IT" sz="2200" dirty="0" err="1" smtClean="0">
                          <a:solidFill>
                            <a:schemeClr val="tx1"/>
                          </a:solidFill>
                        </a:rPr>
                        <a:t>missio</a:t>
                      </a:r>
                      <a:r>
                        <a:rPr lang="it-IT" sz="2200" dirty="0" smtClean="0">
                          <a:solidFill>
                            <a:schemeClr val="tx1"/>
                          </a:solidFill>
                        </a:rPr>
                        <a:t> c V</a:t>
                      </a:r>
                      <a:endParaRPr lang="it-IT" sz="2200" dirty="0">
                        <a:solidFill>
                          <a:schemeClr val="tx1"/>
                        </a:solidFill>
                      </a:endParaRPr>
                    </a:p>
                  </a:txBody>
                  <a:tcPr>
                    <a:solidFill>
                      <a:schemeClr val="bg1">
                        <a:lumMod val="95000"/>
                      </a:schemeClr>
                    </a:solidFill>
                  </a:tcPr>
                </a:tc>
                <a:extLst>
                  <a:ext uri="{0D108BD9-81ED-4DB2-BD59-A6C34878D82A}">
                    <a16:rowId xmlns:a16="http://schemas.microsoft.com/office/drawing/2014/main" xmlns="" val="3893721642"/>
                  </a:ext>
                </a:extLst>
              </a:tr>
              <a:tr h="370840">
                <a:tc>
                  <a:txBody>
                    <a:bodyPr/>
                    <a:lstStyle/>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11 - la testimonianza cristiana</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12 - presenza della carità</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13 - la predicazione del vangelo</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14 - il catecumenato</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15 - la formazione della comunità cristiana</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16 - (la formazione del) clero indigeno</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17 - (la formazione dei) catechisti</a:t>
                      </a:r>
                    </a:p>
                    <a:p>
                      <a:pPr marL="640080" marR="0" lvl="1" indent="-228600" algn="l" defTabSz="914400" rtl="0" eaLnBrk="1" fontAlgn="auto" latinLnBrk="0" hangingPunct="1">
                        <a:lnSpc>
                          <a:spcPct val="80000"/>
                        </a:lnSpc>
                        <a:spcBef>
                          <a:spcPct val="20000"/>
                        </a:spcBef>
                        <a:spcAft>
                          <a:spcPts val="0"/>
                        </a:spcAft>
                        <a:buClr>
                          <a:srgbClr val="9CBEBD"/>
                        </a:buClr>
                        <a:buSzTx/>
                        <a:buFont typeface="Arial" pitchFamily="34" charset="0"/>
                        <a:buChar char="•"/>
                        <a:tabLst/>
                        <a:defRPr/>
                      </a:pPr>
                      <a:r>
                        <a:rPr kumimoji="0" lang="it-IT" sz="2200" b="0" i="0" u="none" strike="noStrike" kern="1200" cap="none" spc="0" normalizeH="0" baseline="0" noProof="0" dirty="0" smtClean="0">
                          <a:ln>
                            <a:noFill/>
                          </a:ln>
                          <a:solidFill>
                            <a:srgbClr val="2F2B20"/>
                          </a:solidFill>
                          <a:effectLst/>
                          <a:uLnTx/>
                          <a:uFillTx/>
                          <a:latin typeface="Calibri"/>
                          <a:ea typeface="+mn-ea"/>
                          <a:cs typeface="+mn-cs"/>
                        </a:rPr>
                        <a:t>18 - promozione della vita religiosa</a:t>
                      </a:r>
                    </a:p>
                    <a:p>
                      <a:pPr>
                        <a:buNone/>
                      </a:pPr>
                      <a:endParaRPr lang="it-IT" sz="2200" b="0" i="0" u="none" strike="noStrike" noProof="0" dirty="0">
                        <a:solidFill>
                          <a:srgbClr val="000000"/>
                        </a:solidFill>
                        <a:latin typeface="Arial"/>
                      </a:endParaRPr>
                    </a:p>
                  </a:txBody>
                  <a:tcPr>
                    <a:solidFill>
                      <a:schemeClr val="bg1">
                        <a:lumMod val="95000"/>
                      </a:schemeClr>
                    </a:solidFill>
                  </a:tcPr>
                </a:tc>
                <a:tc>
                  <a:txBody>
                    <a:bodyPr/>
                    <a:lstStyle/>
                    <a:p>
                      <a:pPr lvl="1">
                        <a:lnSpc>
                          <a:spcPct val="80000"/>
                        </a:lnSpc>
                      </a:pPr>
                      <a:r>
                        <a:rPr lang="it-IT" sz="2200" dirty="0" smtClean="0">
                          <a:latin typeface="Calibri" panose="020F0502020204030204" pitchFamily="34" charset="0"/>
                          <a:cs typeface="Calibri" panose="020F0502020204030204" pitchFamily="34" charset="0"/>
                        </a:rPr>
                        <a:t>42 - la testimonianza</a:t>
                      </a:r>
                    </a:p>
                    <a:p>
                      <a:pPr lvl="1">
                        <a:lnSpc>
                          <a:spcPct val="80000"/>
                        </a:lnSpc>
                      </a:pPr>
                      <a:r>
                        <a:rPr lang="it-IT" sz="2200" dirty="0" smtClean="0">
                          <a:latin typeface="Calibri" panose="020F0502020204030204" pitchFamily="34" charset="0"/>
                          <a:cs typeface="Calibri" panose="020F0502020204030204" pitchFamily="34" charset="0"/>
                        </a:rPr>
                        <a:t>44 - il primo annuncio</a:t>
                      </a:r>
                    </a:p>
                    <a:p>
                      <a:pPr lvl="1">
                        <a:lnSpc>
                          <a:spcPct val="80000"/>
                        </a:lnSpc>
                      </a:pPr>
                      <a:r>
                        <a:rPr lang="it-IT" sz="2200" dirty="0" smtClean="0">
                          <a:latin typeface="Calibri" panose="020F0502020204030204" pitchFamily="34" charset="0"/>
                          <a:cs typeface="Calibri" panose="020F0502020204030204" pitchFamily="34" charset="0"/>
                        </a:rPr>
                        <a:t>46 - conversione e battesimo</a:t>
                      </a:r>
                    </a:p>
                    <a:p>
                      <a:pPr lvl="1">
                        <a:lnSpc>
                          <a:spcPct val="80000"/>
                        </a:lnSpc>
                      </a:pPr>
                      <a:r>
                        <a:rPr lang="it-IT" sz="2200" dirty="0" smtClean="0">
                          <a:latin typeface="Calibri" panose="020F0502020204030204" pitchFamily="34" charset="0"/>
                          <a:cs typeface="Calibri" panose="020F0502020204030204" pitchFamily="34" charset="0"/>
                        </a:rPr>
                        <a:t>48 - formazione di chiese locali ecumenismo, </a:t>
                      </a:r>
                      <a:r>
                        <a:rPr lang="it-IT" sz="2200" dirty="0" err="1" smtClean="0">
                          <a:latin typeface="Calibri" panose="020F0502020204030204" pitchFamily="34" charset="0"/>
                          <a:cs typeface="Calibri" panose="020F0502020204030204" pitchFamily="34" charset="0"/>
                        </a:rPr>
                        <a:t>ceb</a:t>
                      </a:r>
                      <a:r>
                        <a:rPr lang="it-IT" sz="2200" dirty="0" smtClean="0">
                          <a:latin typeface="Calibri" panose="020F0502020204030204" pitchFamily="34" charset="0"/>
                          <a:cs typeface="Calibri" panose="020F0502020204030204" pitchFamily="34" charset="0"/>
                        </a:rPr>
                        <a:t>, inculturazione</a:t>
                      </a:r>
                    </a:p>
                    <a:p>
                      <a:pPr lvl="1">
                        <a:lnSpc>
                          <a:spcPct val="80000"/>
                        </a:lnSpc>
                      </a:pPr>
                      <a:r>
                        <a:rPr lang="it-IT" sz="2200" dirty="0" smtClean="0">
                          <a:latin typeface="Calibri" panose="020F0502020204030204" pitchFamily="34" charset="0"/>
                          <a:cs typeface="Calibri" panose="020F0502020204030204" pitchFamily="34" charset="0"/>
                        </a:rPr>
                        <a:t>55 - dialogo interreligioso</a:t>
                      </a:r>
                    </a:p>
                    <a:p>
                      <a:pPr lvl="1">
                        <a:lnSpc>
                          <a:spcPct val="80000"/>
                        </a:lnSpc>
                      </a:pPr>
                      <a:r>
                        <a:rPr lang="it-IT" sz="2200" dirty="0" smtClean="0">
                          <a:latin typeface="Calibri" panose="020F0502020204030204" pitchFamily="34" charset="0"/>
                          <a:cs typeface="Calibri" panose="020F0502020204030204" pitchFamily="34" charset="0"/>
                        </a:rPr>
                        <a:t>58 - promozione umana e dello sviluppo</a:t>
                      </a:r>
                    </a:p>
                    <a:p>
                      <a:pPr lvl="1">
                        <a:lnSpc>
                          <a:spcPct val="80000"/>
                        </a:lnSpc>
                      </a:pPr>
                      <a:r>
                        <a:rPr lang="it-IT" sz="2200" dirty="0" smtClean="0">
                          <a:latin typeface="Calibri" panose="020F0502020204030204" pitchFamily="34" charset="0"/>
                          <a:cs typeface="Calibri" panose="020F0502020204030204" pitchFamily="34" charset="0"/>
                        </a:rPr>
                        <a:t>60 - la carità</a:t>
                      </a:r>
                    </a:p>
                    <a:p>
                      <a:pPr>
                        <a:buNone/>
                      </a:pPr>
                      <a:endParaRPr lang="it-IT" sz="2200" b="0" i="0" u="none" strike="noStrike" noProof="0" dirty="0">
                        <a:solidFill>
                          <a:srgbClr val="000000"/>
                        </a:solidFill>
                        <a:latin typeface="Arial"/>
                      </a:endParaRPr>
                    </a:p>
                  </a:txBody>
                  <a:tcPr>
                    <a:solidFill>
                      <a:schemeClr val="bg1">
                        <a:lumMod val="95000"/>
                      </a:schemeClr>
                    </a:solidFill>
                  </a:tcPr>
                </a:tc>
                <a:extLst>
                  <a:ext uri="{0D108BD9-81ED-4DB2-BD59-A6C34878D82A}">
                    <a16:rowId xmlns:a16="http://schemas.microsoft.com/office/drawing/2014/main" xmlns="" val="2951973440"/>
                  </a:ext>
                </a:extLst>
              </a:tr>
            </a:tbl>
          </a:graphicData>
        </a:graphic>
      </p:graphicFrame>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34</a:t>
            </a:fld>
            <a:endParaRPr lang="it-IT"/>
          </a:p>
        </p:txBody>
      </p:sp>
      <p:pic>
        <p:nvPicPr>
          <p:cNvPr id="4098"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928" y="101234"/>
            <a:ext cx="1140395" cy="122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37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503712" y="710501"/>
            <a:ext cx="5616624" cy="601781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dirty="0">
                <a:solidFill>
                  <a:srgbClr val="FF0000"/>
                </a:solidFill>
              </a:rPr>
              <a:t>le azioni missionarie</a:t>
            </a:r>
            <a:endParaRPr lang="en-US" dirty="0"/>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35</a:t>
            </a:fld>
            <a:endParaRPr lang="it-IT"/>
          </a:p>
        </p:txBody>
      </p:sp>
      <p:sp>
        <p:nvSpPr>
          <p:cNvPr id="3" name="Segnaposto contenuto 2"/>
          <p:cNvSpPr>
            <a:spLocks noGrp="1"/>
          </p:cNvSpPr>
          <p:nvPr>
            <p:ph idx="1"/>
          </p:nvPr>
        </p:nvSpPr>
        <p:spPr/>
        <p:txBody>
          <a:bodyPr/>
          <a:lstStyle/>
          <a:p>
            <a:pPr marL="514350" indent="-514350">
              <a:buFont typeface="+mj-lt"/>
              <a:buAutoNum type="arabicPeriod"/>
            </a:pPr>
            <a:r>
              <a:rPr lang="it-IT" b="1" dirty="0"/>
              <a:t>Testimonianza di </a:t>
            </a:r>
            <a:r>
              <a:rPr lang="it-IT" b="1" dirty="0" smtClean="0"/>
              <a:t>vita, dialogo</a:t>
            </a:r>
            <a:r>
              <a:rPr lang="it-IT" b="1" dirty="0"/>
              <a:t>, </a:t>
            </a:r>
            <a:r>
              <a:rPr lang="it-IT" b="1" dirty="0" smtClean="0"/>
              <a:t>presenza </a:t>
            </a:r>
            <a:r>
              <a:rPr lang="it-IT" b="1" dirty="0"/>
              <a:t>della </a:t>
            </a:r>
            <a:r>
              <a:rPr lang="it-IT" b="1" dirty="0" smtClean="0"/>
              <a:t>carità</a:t>
            </a:r>
          </a:p>
          <a:p>
            <a:pPr marL="514350" indent="-514350">
              <a:buFont typeface="+mj-lt"/>
              <a:buAutoNum type="arabicPeriod"/>
            </a:pPr>
            <a:r>
              <a:rPr lang="it-IT" b="1" dirty="0" smtClean="0"/>
              <a:t>Evangelizzare: far scoprire lo Spirito di Dio</a:t>
            </a:r>
          </a:p>
          <a:p>
            <a:pPr marL="514350" indent="-514350">
              <a:buFont typeface="+mj-lt"/>
              <a:buAutoNum type="arabicPeriod"/>
            </a:pPr>
            <a:r>
              <a:rPr lang="it-IT" b="1" dirty="0" smtClean="0"/>
              <a:t>Proporre la collaborazione con la chiesa</a:t>
            </a:r>
          </a:p>
          <a:p>
            <a:pPr marL="514350" indent="-514350">
              <a:buFont typeface="+mj-lt"/>
              <a:buAutoNum type="arabicPeriod"/>
            </a:pPr>
            <a:r>
              <a:rPr lang="it-IT" b="1" dirty="0" smtClean="0"/>
              <a:t>Formare i discepoli-missionari</a:t>
            </a:r>
            <a:endParaRPr lang="it-IT" dirty="0"/>
          </a:p>
        </p:txBody>
      </p:sp>
    </p:spTree>
    <p:extLst>
      <p:ext uri="{BB962C8B-B14F-4D97-AF65-F5344CB8AC3E}">
        <p14:creationId xmlns:p14="http://schemas.microsoft.com/office/powerpoint/2010/main" val="3808548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710501"/>
            <a:ext cx="5616624" cy="601781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endParaRPr lang="en-US" dirty="0"/>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36</a:t>
            </a:fld>
            <a:endParaRPr lang="it-IT"/>
          </a:p>
        </p:txBody>
      </p:sp>
      <p:sp>
        <p:nvSpPr>
          <p:cNvPr id="3" name="Segnaposto contenuto 2"/>
          <p:cNvSpPr>
            <a:spLocks noGrp="1"/>
          </p:cNvSpPr>
          <p:nvPr>
            <p:ph idx="1"/>
          </p:nvPr>
        </p:nvSpPr>
        <p:spPr/>
        <p:txBody>
          <a:bodyPr/>
          <a:lstStyle/>
          <a:p>
            <a:r>
              <a:rPr lang="it-IT" b="1" dirty="0"/>
              <a:t>Testimonianza di </a:t>
            </a:r>
            <a:r>
              <a:rPr lang="it-IT" b="1" dirty="0" smtClean="0"/>
              <a:t>vita, dialogo</a:t>
            </a:r>
            <a:r>
              <a:rPr lang="it-IT" b="1" dirty="0"/>
              <a:t>, </a:t>
            </a:r>
            <a:r>
              <a:rPr lang="it-IT" b="1" dirty="0" smtClean="0"/>
              <a:t>presenza </a:t>
            </a:r>
            <a:r>
              <a:rPr lang="it-IT" b="1" dirty="0"/>
              <a:t>della </a:t>
            </a:r>
            <a:r>
              <a:rPr lang="it-IT" b="1" dirty="0" smtClean="0"/>
              <a:t>carità</a:t>
            </a:r>
            <a:endParaRPr lang="it-IT" dirty="0"/>
          </a:p>
        </p:txBody>
      </p:sp>
    </p:spTree>
    <p:extLst>
      <p:ext uri="{BB962C8B-B14F-4D97-AF65-F5344CB8AC3E}">
        <p14:creationId xmlns:p14="http://schemas.microsoft.com/office/powerpoint/2010/main" val="3038485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DA83B6-80FD-41A1-8B7C-D2ECF60F51D7}"/>
              </a:ext>
            </a:extLst>
          </p:cNvPr>
          <p:cNvSpPr>
            <a:spLocks noGrp="1"/>
          </p:cNvSpPr>
          <p:nvPr>
            <p:ph type="title"/>
          </p:nvPr>
        </p:nvSpPr>
        <p:spPr/>
        <p:txBody>
          <a:bodyPr/>
          <a:lstStyle/>
          <a:p>
            <a:r>
              <a:rPr lang="it-IT" sz="2000" dirty="0"/>
              <a:t>2. PARTE SECONDA Quando agiamo da missionari</a:t>
            </a:r>
            <a:br>
              <a:rPr lang="it-IT" sz="2000" dirty="0"/>
            </a:br>
            <a:r>
              <a:rPr lang="it-IT" sz="2000" dirty="0"/>
              <a:t>L’azione missionaria della Chiesa</a:t>
            </a:r>
            <a:r>
              <a:rPr lang="it-IT" sz="4000" dirty="0"/>
              <a:t/>
            </a:r>
            <a:br>
              <a:rPr lang="it-IT" sz="4000" dirty="0"/>
            </a:br>
            <a:endParaRPr lang="en-US" dirty="0"/>
          </a:p>
        </p:txBody>
      </p:sp>
      <p:sp>
        <p:nvSpPr>
          <p:cNvPr id="4" name="Segnaposto data 3">
            <a:extLst>
              <a:ext uri="{FF2B5EF4-FFF2-40B4-BE49-F238E27FC236}">
                <a16:creationId xmlns:a16="http://schemas.microsoft.com/office/drawing/2014/main" xmlns="" id="{DD7A4285-D76C-49B4-B52F-823EC04CD355}"/>
              </a:ext>
            </a:extLst>
          </p:cNvPr>
          <p:cNvSpPr>
            <a:spLocks noGrp="1"/>
          </p:cNvSpPr>
          <p:nvPr>
            <p:ph type="dt" sz="half" idx="10"/>
          </p:nvPr>
        </p:nvSpPr>
        <p:spPr/>
        <p:txBody>
          <a:bodyPr/>
          <a:lstStyle/>
          <a:p>
            <a:pPr>
              <a:defRPr/>
            </a:pPr>
            <a:r>
              <a:rPr lang="it-IT" dirty="0"/>
              <a:t>www.lucianomeddi.eu</a:t>
            </a:r>
          </a:p>
        </p:txBody>
      </p:sp>
      <p:sp>
        <p:nvSpPr>
          <p:cNvPr id="5" name="Segnaposto numero diapositiva 4">
            <a:extLst>
              <a:ext uri="{FF2B5EF4-FFF2-40B4-BE49-F238E27FC236}">
                <a16:creationId xmlns:a16="http://schemas.microsoft.com/office/drawing/2014/main" xmlns="" id="{BC835716-20EC-48CD-A0A9-735D560BDCA3}"/>
              </a:ext>
            </a:extLst>
          </p:cNvPr>
          <p:cNvSpPr>
            <a:spLocks noGrp="1"/>
          </p:cNvSpPr>
          <p:nvPr>
            <p:ph type="sldNum" sz="quarter" idx="11"/>
          </p:nvPr>
        </p:nvSpPr>
        <p:spPr/>
        <p:txBody>
          <a:bodyPr/>
          <a:lstStyle/>
          <a:p>
            <a:pPr>
              <a:defRPr/>
            </a:pPr>
            <a:fld id="{25BC34F4-02C1-410C-953D-B77F6D94B61F}" type="slidenum">
              <a:rPr lang="it-IT"/>
              <a:pPr>
                <a:defRPr/>
              </a:pPr>
              <a:t>37</a:t>
            </a:fld>
            <a:endParaRPr lang="it-IT"/>
          </a:p>
        </p:txBody>
      </p:sp>
      <p:sp>
        <p:nvSpPr>
          <p:cNvPr id="3" name="Segnaposto contenuto 2"/>
          <p:cNvSpPr>
            <a:spLocks noGrp="1"/>
          </p:cNvSpPr>
          <p:nvPr>
            <p:ph idx="1"/>
          </p:nvPr>
        </p:nvSpPr>
        <p:spPr/>
        <p:txBody>
          <a:bodyPr/>
          <a:lstStyle/>
          <a:p>
            <a:r>
              <a:rPr lang="it-IT" b="1" dirty="0"/>
              <a:t>Testimonianza di </a:t>
            </a:r>
            <a:r>
              <a:rPr lang="it-IT" b="1" dirty="0" smtClean="0"/>
              <a:t>vita, dialogo</a:t>
            </a:r>
            <a:r>
              <a:rPr lang="it-IT" b="1" dirty="0"/>
              <a:t>, </a:t>
            </a:r>
            <a:r>
              <a:rPr lang="it-IT" b="1" dirty="0" smtClean="0"/>
              <a:t>presenza </a:t>
            </a:r>
            <a:r>
              <a:rPr lang="it-IT" b="1" dirty="0"/>
              <a:t>della </a:t>
            </a:r>
            <a:r>
              <a:rPr lang="it-IT" b="1" dirty="0" smtClean="0"/>
              <a:t>carità</a:t>
            </a:r>
            <a:endParaRPr lang="it-IT" dirty="0"/>
          </a:p>
        </p:txBody>
      </p:sp>
      <p:pic>
        <p:nvPicPr>
          <p:cNvPr id="7" name="Picture 2" descr="Immagine correla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664"/>
          <a:stretch/>
        </p:blipFill>
        <p:spPr bwMode="auto">
          <a:xfrm>
            <a:off x="2135560" y="2852936"/>
            <a:ext cx="336430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isultati immagini per mani salu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03" t="18034" r="22476"/>
          <a:stretch/>
        </p:blipFill>
        <p:spPr bwMode="auto">
          <a:xfrm>
            <a:off x="5299826" y="3163978"/>
            <a:ext cx="3152315" cy="206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magine correl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4134" y="3163978"/>
            <a:ext cx="3099002" cy="206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69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000" dirty="0"/>
              <a:t>2. PARTE SECONDA Quando agiamo da missionari</a:t>
            </a:r>
            <a:br>
              <a:rPr lang="it-IT" sz="2000" dirty="0"/>
            </a:br>
            <a:r>
              <a:rPr lang="it-IT" sz="2000" dirty="0"/>
              <a:t>L’azione missionaria della Chiesa</a:t>
            </a:r>
            <a:r>
              <a:rPr lang="it-IT" sz="5400" dirty="0"/>
              <a:t/>
            </a:r>
            <a:br>
              <a:rPr lang="it-IT" sz="5400" dirty="0"/>
            </a:br>
            <a:r>
              <a:rPr lang="it-IT" dirty="0" smtClean="0">
                <a:solidFill>
                  <a:srgbClr val="FF0000"/>
                </a:solidFill>
              </a:rPr>
              <a:t>1. </a:t>
            </a:r>
            <a:r>
              <a:rPr lang="it-IT" dirty="0">
                <a:solidFill>
                  <a:srgbClr val="FF0000"/>
                </a:solidFill>
              </a:rPr>
              <a:t>la testimonianza dell’amore di Dio</a:t>
            </a:r>
            <a:endParaRPr lang="it-IT" dirty="0"/>
          </a:p>
        </p:txBody>
      </p:sp>
      <p:sp>
        <p:nvSpPr>
          <p:cNvPr id="7" name="Segnaposto contenuto 6"/>
          <p:cNvSpPr>
            <a:spLocks noGrp="1"/>
          </p:cNvSpPr>
          <p:nvPr>
            <p:ph idx="1"/>
          </p:nvPr>
        </p:nvSpPr>
        <p:spPr/>
        <p:txBody>
          <a:bodyPr>
            <a:normAutofit fontScale="85000" lnSpcReduction="20000"/>
          </a:bodyPr>
          <a:lstStyle/>
          <a:p>
            <a:r>
              <a:rPr lang="it-IT" b="1" dirty="0" smtClean="0"/>
              <a:t>AG 11, Testimonianza </a:t>
            </a:r>
            <a:r>
              <a:rPr lang="it-IT" b="1" dirty="0"/>
              <a:t>di vita e </a:t>
            </a:r>
            <a:r>
              <a:rPr lang="it-IT" b="1" dirty="0" smtClean="0"/>
              <a:t>dialogo</a:t>
            </a:r>
          </a:p>
          <a:p>
            <a:pPr lvl="1"/>
            <a:r>
              <a:rPr lang="it-IT" dirty="0"/>
              <a:t>11. È </a:t>
            </a:r>
            <a:r>
              <a:rPr lang="it-IT" b="1" dirty="0">
                <a:solidFill>
                  <a:srgbClr val="FF0000"/>
                </a:solidFill>
              </a:rPr>
              <a:t>necessario</a:t>
            </a:r>
            <a:r>
              <a:rPr lang="it-IT" dirty="0"/>
              <a:t> che la Chiesa sia presente in questi raggruppamenti umani attraverso i </a:t>
            </a:r>
            <a:r>
              <a:rPr lang="it-IT" dirty="0" smtClean="0"/>
              <a:t>suo figli</a:t>
            </a:r>
            <a:r>
              <a:rPr lang="it-IT" dirty="0"/>
              <a:t>, che vivono in mezzo ad essi o ad essi sono inviati. </a:t>
            </a:r>
            <a:endParaRPr lang="it-IT" dirty="0" smtClean="0"/>
          </a:p>
          <a:p>
            <a:pPr lvl="1"/>
            <a:r>
              <a:rPr lang="it-IT" dirty="0" smtClean="0"/>
              <a:t>Tutti </a:t>
            </a:r>
            <a:r>
              <a:rPr lang="it-IT" dirty="0"/>
              <a:t>i cristiani infatti, dovunque vivano, sono tenuti a manifestare con l'esempio della loro vita e con la testimonianza della loro parola </a:t>
            </a:r>
            <a:r>
              <a:rPr lang="it-IT" b="1" dirty="0">
                <a:solidFill>
                  <a:srgbClr val="FF0000"/>
                </a:solidFill>
              </a:rPr>
              <a:t>l'uomo nuovo</a:t>
            </a:r>
            <a:r>
              <a:rPr lang="it-IT" dirty="0"/>
              <a:t>, </a:t>
            </a:r>
            <a:r>
              <a:rPr lang="it-IT" u="sng" dirty="0"/>
              <a:t>di cui sono stati rivestiti nel battesimo, e la forza dello Spirito Santo, da cui sono stati rinvigoriti nella cresima; </a:t>
            </a:r>
            <a:endParaRPr lang="it-IT" u="sng" dirty="0" smtClean="0"/>
          </a:p>
          <a:p>
            <a:pPr lvl="1"/>
            <a:r>
              <a:rPr lang="it-IT" dirty="0" smtClean="0"/>
              <a:t>sicché </a:t>
            </a:r>
            <a:r>
              <a:rPr lang="it-IT" dirty="0"/>
              <a:t>gli altri, vedendone le buone opere, </a:t>
            </a:r>
            <a:r>
              <a:rPr lang="it-IT" b="1" dirty="0">
                <a:solidFill>
                  <a:srgbClr val="FF0000"/>
                </a:solidFill>
              </a:rPr>
              <a:t>glorifichino</a:t>
            </a:r>
            <a:r>
              <a:rPr lang="it-IT" dirty="0"/>
              <a:t> Dio Padre (58) e </a:t>
            </a:r>
            <a:r>
              <a:rPr lang="it-IT" b="1" dirty="0">
                <a:solidFill>
                  <a:srgbClr val="FF0000"/>
                </a:solidFill>
              </a:rPr>
              <a:t>comprendano</a:t>
            </a:r>
            <a:r>
              <a:rPr lang="it-IT" dirty="0"/>
              <a:t> più pienamente </a:t>
            </a:r>
            <a:r>
              <a:rPr lang="it-IT" b="1" dirty="0">
                <a:solidFill>
                  <a:srgbClr val="FF0000"/>
                </a:solidFill>
              </a:rPr>
              <a:t>il significato genuino della vita umana e l'universale legame di solidarietà degli uomini tra loro.</a:t>
            </a:r>
            <a:endParaRPr lang="it-IT" b="1" dirty="0" smtClean="0">
              <a:solidFill>
                <a:srgbClr val="FF0000"/>
              </a:solidFill>
            </a:endParaRPr>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38</a:t>
            </a:fld>
            <a:endParaRPr lang="it-IT"/>
          </a:p>
        </p:txBody>
      </p:sp>
      <p:pic>
        <p:nvPicPr>
          <p:cNvPr id="10242" name="Picture 2" descr="Immagine correla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664"/>
          <a:stretch/>
        </p:blipFill>
        <p:spPr bwMode="auto">
          <a:xfrm>
            <a:off x="1805655" y="146696"/>
            <a:ext cx="1779589" cy="125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9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000" dirty="0"/>
              <a:t>2. PARTE SECONDA Quando agiamo da missionari</a:t>
            </a:r>
            <a:br>
              <a:rPr lang="it-IT" sz="2000" dirty="0"/>
            </a:br>
            <a:r>
              <a:rPr lang="it-IT" sz="2000" dirty="0"/>
              <a:t>L’azione missionaria della Chiesa</a:t>
            </a:r>
            <a:r>
              <a:rPr lang="it-IT" sz="5400" dirty="0"/>
              <a:t/>
            </a:r>
            <a:br>
              <a:rPr lang="it-IT" sz="5400" dirty="0"/>
            </a:br>
            <a:r>
              <a:rPr lang="it-IT" dirty="0" smtClean="0">
                <a:solidFill>
                  <a:srgbClr val="FF0000"/>
                </a:solidFill>
              </a:rPr>
              <a:t>1. </a:t>
            </a:r>
            <a:r>
              <a:rPr lang="it-IT" dirty="0">
                <a:solidFill>
                  <a:srgbClr val="FF0000"/>
                </a:solidFill>
              </a:rPr>
              <a:t>la testimonianza dell’amore di Dio</a:t>
            </a:r>
            <a:endParaRPr lang="it-IT" dirty="0"/>
          </a:p>
        </p:txBody>
      </p:sp>
      <p:sp>
        <p:nvSpPr>
          <p:cNvPr id="7" name="Segnaposto contenuto 6"/>
          <p:cNvSpPr>
            <a:spLocks noGrp="1"/>
          </p:cNvSpPr>
          <p:nvPr>
            <p:ph idx="1"/>
          </p:nvPr>
        </p:nvSpPr>
        <p:spPr/>
        <p:txBody>
          <a:bodyPr>
            <a:normAutofit fontScale="62500" lnSpcReduction="20000"/>
          </a:bodyPr>
          <a:lstStyle/>
          <a:p>
            <a:r>
              <a:rPr lang="it-IT" b="1" dirty="0" smtClean="0"/>
              <a:t>AG 11, Testimonianza </a:t>
            </a:r>
            <a:r>
              <a:rPr lang="it-IT" b="1" dirty="0"/>
              <a:t>di vita e </a:t>
            </a:r>
            <a:r>
              <a:rPr lang="it-IT" b="1" dirty="0" smtClean="0"/>
              <a:t>dialogo</a:t>
            </a:r>
          </a:p>
          <a:p>
            <a:pPr lvl="1"/>
            <a:r>
              <a:rPr lang="it-IT" dirty="0"/>
              <a:t>11. Ma perché essi possano dare utilmente questa testimonianza, debbono </a:t>
            </a:r>
            <a:r>
              <a:rPr lang="it-IT" b="1" dirty="0">
                <a:solidFill>
                  <a:srgbClr val="FF0000"/>
                </a:solidFill>
              </a:rPr>
              <a:t>stringere rapporti di stima e di amore </a:t>
            </a:r>
            <a:r>
              <a:rPr lang="it-IT" dirty="0"/>
              <a:t>con questi uomini, riconoscersi come membra di quel gruppo umano in mezzo a cui vivono, </a:t>
            </a:r>
            <a:r>
              <a:rPr lang="it-IT" b="1" dirty="0">
                <a:solidFill>
                  <a:srgbClr val="FF0000"/>
                </a:solidFill>
              </a:rPr>
              <a:t>e prender parte, attraverso il complesso delle relazioni e degli affari dell'umana esistenza</a:t>
            </a:r>
            <a:r>
              <a:rPr lang="it-IT" dirty="0"/>
              <a:t>, alla vita culturale e sociale. </a:t>
            </a:r>
            <a:endParaRPr lang="it-IT" dirty="0" smtClean="0"/>
          </a:p>
          <a:p>
            <a:pPr lvl="1"/>
            <a:r>
              <a:rPr lang="it-IT" dirty="0" smtClean="0"/>
              <a:t>Così </a:t>
            </a:r>
            <a:r>
              <a:rPr lang="it-IT" dirty="0"/>
              <a:t>debbono </a:t>
            </a:r>
            <a:r>
              <a:rPr lang="it-IT" b="1" dirty="0">
                <a:solidFill>
                  <a:srgbClr val="FF0000"/>
                </a:solidFill>
              </a:rPr>
              <a:t>conoscere bene le tradizioni nazionali </a:t>
            </a:r>
            <a:r>
              <a:rPr lang="it-IT" dirty="0"/>
              <a:t>e religiose degli altri, lieti di scoprire e pronti a rispettare quei </a:t>
            </a:r>
            <a:r>
              <a:rPr lang="it-IT" u="sng" dirty="0"/>
              <a:t>germi del Verbo </a:t>
            </a:r>
            <a:r>
              <a:rPr lang="it-IT" dirty="0"/>
              <a:t>che vi si trovano nascosti; </a:t>
            </a:r>
            <a:endParaRPr lang="it-IT" dirty="0" smtClean="0"/>
          </a:p>
          <a:p>
            <a:pPr lvl="1"/>
            <a:r>
              <a:rPr lang="it-IT" dirty="0" smtClean="0"/>
              <a:t>debbono </a:t>
            </a:r>
            <a:r>
              <a:rPr lang="it-IT" b="1" dirty="0">
                <a:solidFill>
                  <a:srgbClr val="FF0000"/>
                </a:solidFill>
              </a:rPr>
              <a:t>seguire attentamente la trasformazione profonda </a:t>
            </a:r>
            <a:r>
              <a:rPr lang="it-IT" dirty="0"/>
              <a:t>che si verifica in mezzo ai popoli, e sforzarsi perché gli uomini di oggi, troppo presi da interessi scientifici e tecnologici, </a:t>
            </a:r>
            <a:r>
              <a:rPr lang="it-IT" u="sng" dirty="0"/>
              <a:t>non perdano il contatto con le realtà divine</a:t>
            </a:r>
            <a:r>
              <a:rPr lang="it-IT" dirty="0"/>
              <a:t>, ma anzi si aprano ed intensamente anelino a quella verità e carità rivelata da Dio. </a:t>
            </a:r>
            <a:endParaRPr lang="it-IT" dirty="0" smtClean="0"/>
          </a:p>
          <a:p>
            <a:pPr lvl="1"/>
            <a:r>
              <a:rPr lang="it-IT" dirty="0" smtClean="0"/>
              <a:t>Come </a:t>
            </a:r>
            <a:r>
              <a:rPr lang="it-IT" dirty="0"/>
              <a:t>Cristo stesso penetrò nel cuore degli uomini per portarli attraverso un contatto veramente umano alla luce divina, così i suoi discepoli, animati intimamente dallo Spirito di Cristo, debbono </a:t>
            </a:r>
            <a:r>
              <a:rPr lang="it-IT" u="sng" dirty="0"/>
              <a:t>conoscere gli uomini in mezzo ai quali vivono ed improntare le relazioni con essi ad un dialogo sincero e comprensivo</a:t>
            </a:r>
            <a:r>
              <a:rPr lang="it-IT" dirty="0"/>
              <a:t>, </a:t>
            </a:r>
            <a:r>
              <a:rPr lang="it-IT" b="1" dirty="0">
                <a:solidFill>
                  <a:srgbClr val="FF0000"/>
                </a:solidFill>
              </a:rPr>
              <a:t>affinché questi apprendano quali ricchezze Dio nella sua munificenza ha dato ai popoli; ed insieme devono tentare di illuminare queste ricchezze alla luce del Vangelo, di liberarle e di ricondurle sotto l'autorità di Dio salvatore.</a:t>
            </a:r>
            <a:endParaRPr lang="it-IT" b="1" dirty="0" smtClean="0">
              <a:solidFill>
                <a:srgbClr val="FF0000"/>
              </a:solidFill>
            </a:endParaRPr>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39</a:t>
            </a:fld>
            <a:endParaRPr lang="it-IT"/>
          </a:p>
        </p:txBody>
      </p:sp>
      <p:pic>
        <p:nvPicPr>
          <p:cNvPr id="8194" name="Picture 2" descr="Risultati immagini per mani salu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03" t="18034" r="22476"/>
          <a:stretch/>
        </p:blipFill>
        <p:spPr bwMode="auto">
          <a:xfrm>
            <a:off x="1791237" y="171689"/>
            <a:ext cx="2016224" cy="132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3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1. PARTE </a:t>
            </a:r>
            <a:r>
              <a:rPr lang="it-IT" sz="2000" dirty="0" smtClean="0"/>
              <a:t>PRIMA Quando </a:t>
            </a:r>
            <a:r>
              <a:rPr lang="it-IT" sz="2000" dirty="0"/>
              <a:t>diciamo missione…</a:t>
            </a:r>
            <a:br>
              <a:rPr lang="it-IT" sz="2000" dirty="0"/>
            </a:br>
            <a:r>
              <a:rPr lang="it-IT" dirty="0"/>
              <a:t>Dio-Trinità, sempre in missione!</a:t>
            </a:r>
          </a:p>
        </p:txBody>
      </p:sp>
      <p:sp>
        <p:nvSpPr>
          <p:cNvPr id="10" name="Segnaposto contenuto 9"/>
          <p:cNvSpPr>
            <a:spLocks noGrp="1"/>
          </p:cNvSpPr>
          <p:nvPr>
            <p:ph idx="1"/>
          </p:nvPr>
        </p:nvSpPr>
        <p:spPr/>
        <p:txBody>
          <a:bodyPr/>
          <a:lstStyle/>
          <a:p>
            <a:pPr marL="514350" indent="-514350">
              <a:buFont typeface="+mj-lt"/>
              <a:buAutoNum type="arabicPeriod"/>
            </a:pPr>
            <a:r>
              <a:rPr lang="it-IT" dirty="0" smtClean="0"/>
              <a:t>Le 3 evoluzioni missionarie del Vaticano II</a:t>
            </a:r>
          </a:p>
          <a:p>
            <a:pPr marL="514350" indent="-514350">
              <a:buFont typeface="+mj-lt"/>
              <a:buAutoNum type="arabicPeriod"/>
            </a:pPr>
            <a:r>
              <a:rPr lang="it-IT" dirty="0"/>
              <a:t>Evoluzione post-conciliare</a:t>
            </a:r>
          </a:p>
          <a:p>
            <a:pPr marL="514350" indent="-514350">
              <a:buFont typeface="+mj-lt"/>
              <a:buAutoNum type="arabicPeriod"/>
            </a:pPr>
            <a:r>
              <a:rPr lang="it-IT" dirty="0" smtClean="0"/>
              <a:t>Conferme, innovazioni e intuizioni: una teologia missionaria</a:t>
            </a:r>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a:t>
            </a:fld>
            <a:endParaRPr lang="it-IT"/>
          </a:p>
        </p:txBody>
      </p:sp>
    </p:spTree>
    <p:extLst>
      <p:ext uri="{BB962C8B-B14F-4D97-AF65-F5344CB8AC3E}">
        <p14:creationId xmlns:p14="http://schemas.microsoft.com/office/powerpoint/2010/main" val="1128171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dirty="0" smtClean="0">
                <a:solidFill>
                  <a:srgbClr val="FF0000"/>
                </a:solidFill>
              </a:rPr>
              <a:t>1. </a:t>
            </a:r>
            <a:r>
              <a:rPr lang="it-IT" dirty="0">
                <a:solidFill>
                  <a:srgbClr val="FF0000"/>
                </a:solidFill>
              </a:rPr>
              <a:t>la testimonianza dell’amore di Dio</a:t>
            </a:r>
            <a:endParaRPr lang="it-IT" dirty="0"/>
          </a:p>
        </p:txBody>
      </p:sp>
      <p:sp>
        <p:nvSpPr>
          <p:cNvPr id="7" name="Segnaposto contenuto 6"/>
          <p:cNvSpPr>
            <a:spLocks noGrp="1"/>
          </p:cNvSpPr>
          <p:nvPr>
            <p:ph idx="1"/>
          </p:nvPr>
        </p:nvSpPr>
        <p:spPr/>
        <p:txBody>
          <a:bodyPr>
            <a:normAutofit fontScale="70000" lnSpcReduction="20000"/>
          </a:bodyPr>
          <a:lstStyle/>
          <a:p>
            <a:r>
              <a:rPr lang="it-IT" b="1" dirty="0" smtClean="0"/>
              <a:t>AG 12: Presenza </a:t>
            </a:r>
            <a:r>
              <a:rPr lang="it-IT" b="1" dirty="0"/>
              <a:t>della </a:t>
            </a:r>
            <a:r>
              <a:rPr lang="it-IT" b="1" dirty="0" smtClean="0"/>
              <a:t>carità</a:t>
            </a:r>
          </a:p>
          <a:p>
            <a:pPr lvl="1"/>
            <a:r>
              <a:rPr lang="it-IT" dirty="0"/>
              <a:t>La presenza dei cristiani nei gruppi umani </a:t>
            </a:r>
            <a:r>
              <a:rPr lang="it-IT" b="1" dirty="0">
                <a:solidFill>
                  <a:srgbClr val="FF0000"/>
                </a:solidFill>
              </a:rPr>
              <a:t>deve essere animata da quella carità con la quale Dio ci ha amato</a:t>
            </a:r>
            <a:r>
              <a:rPr lang="it-IT" dirty="0"/>
              <a:t>: egli vuole appunto che anche noi reciprocamente ci amiamo con la stessa carità (59). Ed effettivamente la carità cristiana si estende a tutti, </a:t>
            </a:r>
            <a:r>
              <a:rPr lang="it-IT" u="sng" dirty="0"/>
              <a:t>senza discriminazioni razziali, sociali o religiose, senza prospettive di guadagno o di </a:t>
            </a:r>
            <a:r>
              <a:rPr lang="it-IT" u="sng" dirty="0" smtClean="0"/>
              <a:t>gratitudine</a:t>
            </a:r>
            <a:r>
              <a:rPr lang="it-IT" dirty="0" smtClean="0"/>
              <a:t>….</a:t>
            </a:r>
          </a:p>
          <a:p>
            <a:pPr lvl="1"/>
            <a:r>
              <a:rPr lang="it-IT" dirty="0"/>
              <a:t>Come quindi Cristo percorreva tutte le città e i villaggi, sanando ogni malattia ed infermità come segno dell'avvento del regno di Dio (60), così anche la Chiesa attraverso i suoi figli </a:t>
            </a:r>
            <a:r>
              <a:rPr lang="it-IT" b="1" dirty="0">
                <a:solidFill>
                  <a:srgbClr val="FF0000"/>
                </a:solidFill>
              </a:rPr>
              <a:t>si unisce a tutti gli uomini di qualsiasi condizione, ma soprattutto ai poveri ed ai sofferenti, prodigandosi volentieri per loro (61). Essa infatti condivide le loro gioie ed i loro dolori, conosce le aspirazioni e i problemi della vita, soffre con essi nell'angoscia della morte</a:t>
            </a:r>
            <a:r>
              <a:rPr lang="it-IT" dirty="0"/>
              <a:t>. A quanti cercano la pace, essa desidera rispondere con il dialogo fraterno, portando loro la pace e la luce che vengono dal Vangelo</a:t>
            </a:r>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40</a:t>
            </a:fld>
            <a:endParaRPr lang="it-IT"/>
          </a:p>
        </p:txBody>
      </p:sp>
      <p:pic>
        <p:nvPicPr>
          <p:cNvPr id="11266"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6632"/>
            <a:ext cx="1944216" cy="129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0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000" dirty="0"/>
              <a:t>2. PARTE SECONDA Quando agiamo da missionari</a:t>
            </a:r>
            <a:br>
              <a:rPr lang="it-IT" sz="2000" dirty="0"/>
            </a:br>
            <a:r>
              <a:rPr lang="it-IT" sz="2000" dirty="0"/>
              <a:t>L’azione missionaria della Chiesa</a:t>
            </a:r>
            <a:r>
              <a:rPr lang="it-IT" sz="5400" dirty="0"/>
              <a:t/>
            </a:r>
            <a:br>
              <a:rPr lang="it-IT" sz="5400" dirty="0"/>
            </a:br>
            <a:r>
              <a:rPr lang="it-IT" dirty="0" smtClean="0">
                <a:solidFill>
                  <a:srgbClr val="FF0000"/>
                </a:solidFill>
              </a:rPr>
              <a:t>1. </a:t>
            </a:r>
            <a:r>
              <a:rPr lang="it-IT" dirty="0">
                <a:solidFill>
                  <a:srgbClr val="FF0000"/>
                </a:solidFill>
              </a:rPr>
              <a:t>la testimonianza dell’amore di Dio</a:t>
            </a:r>
            <a:endParaRPr lang="it-IT" dirty="0"/>
          </a:p>
        </p:txBody>
      </p:sp>
      <p:sp>
        <p:nvSpPr>
          <p:cNvPr id="7" name="Segnaposto contenuto 6"/>
          <p:cNvSpPr>
            <a:spLocks noGrp="1"/>
          </p:cNvSpPr>
          <p:nvPr>
            <p:ph idx="1"/>
          </p:nvPr>
        </p:nvSpPr>
        <p:spPr/>
        <p:txBody>
          <a:bodyPr>
            <a:normAutofit fontScale="77500" lnSpcReduction="20000"/>
          </a:bodyPr>
          <a:lstStyle/>
          <a:p>
            <a:r>
              <a:rPr lang="it-IT" b="1" dirty="0" smtClean="0"/>
              <a:t>AG 12: Presenza </a:t>
            </a:r>
            <a:r>
              <a:rPr lang="it-IT" b="1" dirty="0"/>
              <a:t>della </a:t>
            </a:r>
            <a:r>
              <a:rPr lang="it-IT" b="1" dirty="0" smtClean="0"/>
              <a:t>carità</a:t>
            </a:r>
          </a:p>
          <a:p>
            <a:pPr lvl="1"/>
            <a:r>
              <a:rPr lang="it-IT" dirty="0"/>
              <a:t>I fedeli debbono impegnarsi, collaborando con tutti gli altri, alla giusta composizione delle questioni economiche e sociali. </a:t>
            </a:r>
            <a:endParaRPr lang="it-IT" dirty="0" smtClean="0"/>
          </a:p>
          <a:p>
            <a:pPr lvl="1"/>
            <a:r>
              <a:rPr lang="it-IT" dirty="0" smtClean="0"/>
              <a:t>Si </a:t>
            </a:r>
            <a:r>
              <a:rPr lang="it-IT" dirty="0"/>
              <a:t>applichino con particolare cura all'educazione dei fanciulli e dei giovani nei vari ordini di scuole, </a:t>
            </a:r>
            <a:r>
              <a:rPr lang="it-IT" dirty="0" smtClean="0"/>
              <a:t>…</a:t>
            </a:r>
          </a:p>
          <a:p>
            <a:pPr lvl="1"/>
            <a:r>
              <a:rPr lang="it-IT" dirty="0" smtClean="0"/>
              <a:t>Portino </a:t>
            </a:r>
            <a:r>
              <a:rPr lang="it-IT" dirty="0"/>
              <a:t>ancora i cristiani il loro contributo ai tentativi di quei popoli che, lottando contro la fame, l'ignoranza e le malattie, si sforzano per creare migliori condizioni di vita e per stabilire la pace nel mondo. </a:t>
            </a:r>
            <a:endParaRPr lang="it-IT" dirty="0" smtClean="0"/>
          </a:p>
          <a:p>
            <a:pPr lvl="1"/>
            <a:r>
              <a:rPr lang="it-IT" dirty="0" smtClean="0"/>
              <a:t>In </a:t>
            </a:r>
            <a:r>
              <a:rPr lang="it-IT" dirty="0"/>
              <a:t>questa attività ambiscano i fedeli di collaborare intelligentemente alle iniziative promosse dagli istituti privati e pubblici, dai governi, dagli organismi internazionali, dalle varie comunità cristiane e dalle religioni non cristiane</a:t>
            </a:r>
            <a:r>
              <a:rPr lang="it-IT" dirty="0" smtClean="0"/>
              <a:t>.</a:t>
            </a:r>
          </a:p>
          <a:p>
            <a:pPr lvl="1"/>
            <a:r>
              <a:rPr lang="it-IT" dirty="0"/>
              <a:t>La Chiesa tuttavia, non desidera affatto intromettersi nel governo della città terrena</a:t>
            </a:r>
            <a:endParaRPr lang="it-IT" b="1" dirty="0" smtClean="0"/>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41</a:t>
            </a:fld>
            <a:endParaRPr lang="it-IT"/>
          </a:p>
        </p:txBody>
      </p:sp>
      <p:pic>
        <p:nvPicPr>
          <p:cNvPr id="6"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6632"/>
            <a:ext cx="1944216" cy="129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8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000" dirty="0"/>
              <a:t>2. PARTE SECONDA Quando agiamo da missionari</a:t>
            </a:r>
            <a:br>
              <a:rPr lang="it-IT" sz="2000" dirty="0"/>
            </a:br>
            <a:r>
              <a:rPr lang="it-IT" sz="2000" dirty="0"/>
              <a:t>L’azione missionaria della Chiesa</a:t>
            </a:r>
            <a:r>
              <a:rPr lang="it-IT" sz="4000" dirty="0"/>
              <a:t/>
            </a:r>
            <a:br>
              <a:rPr lang="it-IT" sz="4000" dirty="0"/>
            </a:br>
            <a:r>
              <a:rPr lang="it-IT" dirty="0" smtClean="0">
                <a:solidFill>
                  <a:srgbClr val="FF0000"/>
                </a:solidFill>
              </a:rPr>
              <a:t>1. </a:t>
            </a:r>
            <a:r>
              <a:rPr lang="it-IT" dirty="0">
                <a:solidFill>
                  <a:srgbClr val="FF0000"/>
                </a:solidFill>
              </a:rPr>
              <a:t>la testimonianza dell’amore di Dio</a:t>
            </a:r>
            <a:endParaRPr lang="it-IT" dirty="0"/>
          </a:p>
        </p:txBody>
      </p:sp>
      <p:sp>
        <p:nvSpPr>
          <p:cNvPr id="7" name="Segnaposto contenuto 6"/>
          <p:cNvSpPr>
            <a:spLocks noGrp="1"/>
          </p:cNvSpPr>
          <p:nvPr>
            <p:ph idx="1"/>
          </p:nvPr>
        </p:nvSpPr>
        <p:spPr/>
        <p:txBody>
          <a:bodyPr>
            <a:normAutofit fontScale="77500" lnSpcReduction="20000"/>
          </a:bodyPr>
          <a:lstStyle/>
          <a:p>
            <a:r>
              <a:rPr lang="it-IT" b="1" dirty="0" smtClean="0"/>
              <a:t>AG 12: Presenza </a:t>
            </a:r>
            <a:r>
              <a:rPr lang="it-IT" b="1" dirty="0"/>
              <a:t>della </a:t>
            </a:r>
            <a:r>
              <a:rPr lang="it-IT" b="1" dirty="0" smtClean="0"/>
              <a:t>carità</a:t>
            </a:r>
          </a:p>
          <a:p>
            <a:pPr lvl="1"/>
            <a:r>
              <a:rPr lang="it-IT" dirty="0"/>
              <a:t>I discepoli di Cristo, mantenendosi in stretto contatto con gli uomini nella vita e nell'attività, si ripromettono così di offrir loro un'autentica testimonianza cristiana e di lavorare alla loro salvezza, anche là dove non possono annunciare pienamente il Cristo. </a:t>
            </a:r>
            <a:endParaRPr lang="it-IT" dirty="0" smtClean="0"/>
          </a:p>
          <a:p>
            <a:pPr lvl="1"/>
            <a:r>
              <a:rPr lang="it-IT" b="1" dirty="0" smtClean="0">
                <a:solidFill>
                  <a:srgbClr val="FF0000"/>
                </a:solidFill>
              </a:rPr>
              <a:t>Essi </a:t>
            </a:r>
            <a:r>
              <a:rPr lang="it-IT" b="1" dirty="0">
                <a:solidFill>
                  <a:srgbClr val="FF0000"/>
                </a:solidFill>
              </a:rPr>
              <a:t>infatti non cercano il progresso e la prosperità puramente materiale degli uomini, ma intendono promuovere la loro dignità e la loro unione fraterna, insegnando le verità religiose e morali che Cristo ha illuminato con la sua luce, e così gradualmente aprire una via sempre più perfetta verso il Signore</a:t>
            </a:r>
            <a:r>
              <a:rPr lang="it-IT" dirty="0"/>
              <a:t>. </a:t>
            </a:r>
            <a:endParaRPr lang="it-IT" dirty="0" smtClean="0"/>
          </a:p>
          <a:p>
            <a:pPr lvl="1"/>
            <a:r>
              <a:rPr lang="it-IT" dirty="0" smtClean="0"/>
              <a:t>In </a:t>
            </a:r>
            <a:r>
              <a:rPr lang="it-IT" dirty="0"/>
              <a:t>tal modo gli uomini vengono aiutati a raggiungere la salvezza attraverso la carità verso Dio e verso il prossimo; </a:t>
            </a:r>
            <a:r>
              <a:rPr lang="it-IT" b="1" dirty="0">
                <a:solidFill>
                  <a:srgbClr val="FF0000"/>
                </a:solidFill>
              </a:rPr>
              <a:t>comincia allora a risplendere il mistero del Cristo, in cui appare l'uomo nuovo, creato ad immagine di Dio (63), ed in cui si rivela la carità di Dio</a:t>
            </a:r>
            <a:r>
              <a:rPr lang="it-IT" dirty="0"/>
              <a:t>.</a:t>
            </a:r>
            <a:endParaRPr lang="it-IT" b="1" dirty="0" smtClean="0"/>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42</a:t>
            </a:fld>
            <a:endParaRPr lang="it-IT"/>
          </a:p>
        </p:txBody>
      </p:sp>
      <p:pic>
        <p:nvPicPr>
          <p:cNvPr id="6"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6632"/>
            <a:ext cx="1944216" cy="129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5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400" dirty="0"/>
              <a:t>2. PARTE SECONDA Quando agiamo da missionari</a:t>
            </a:r>
            <a:br>
              <a:rPr lang="it-IT" sz="2400" dirty="0"/>
            </a:br>
            <a:r>
              <a:rPr lang="it-IT" sz="2400" dirty="0"/>
              <a:t>L’azione missionaria della Chiesa</a:t>
            </a:r>
            <a:r>
              <a:rPr lang="it-IT" sz="5400" dirty="0"/>
              <a:t/>
            </a:r>
            <a:br>
              <a:rPr lang="it-IT" sz="5400" dirty="0"/>
            </a:br>
            <a:r>
              <a:rPr lang="it-IT" dirty="0" smtClean="0">
                <a:solidFill>
                  <a:srgbClr val="FF0000"/>
                </a:solidFill>
              </a:rPr>
              <a:t>1. </a:t>
            </a:r>
            <a:r>
              <a:rPr lang="it-IT" dirty="0">
                <a:solidFill>
                  <a:srgbClr val="FF0000"/>
                </a:solidFill>
              </a:rPr>
              <a:t>la testimonianza dell’amore di Dio</a:t>
            </a:r>
            <a:endParaRPr lang="it-IT" dirty="0"/>
          </a:p>
        </p:txBody>
      </p:sp>
      <p:sp>
        <p:nvSpPr>
          <p:cNvPr id="11" name="Segnaposto contenuto 10"/>
          <p:cNvSpPr>
            <a:spLocks noGrp="1"/>
          </p:cNvSpPr>
          <p:nvPr>
            <p:ph idx="1"/>
          </p:nvPr>
        </p:nvSpPr>
        <p:spPr/>
        <p:txBody>
          <a:bodyPr>
            <a:normAutofit fontScale="85000" lnSpcReduction="20000"/>
          </a:bodyPr>
          <a:lstStyle/>
          <a:p>
            <a:r>
              <a:rPr lang="it-IT" sz="3600" dirty="0"/>
              <a:t>PASTORALE</a:t>
            </a:r>
          </a:p>
          <a:p>
            <a:pPr lvl="1"/>
            <a:r>
              <a:rPr lang="it-IT" sz="3200" dirty="0"/>
              <a:t> </a:t>
            </a:r>
            <a:r>
              <a:rPr lang="it-IT" sz="3200" b="1" dirty="0"/>
              <a:t>Inserzione-condivisione</a:t>
            </a:r>
          </a:p>
          <a:p>
            <a:pPr lvl="2"/>
            <a:r>
              <a:rPr lang="it-IT" sz="2800" b="1" dirty="0"/>
              <a:t>Abitare con, abitare come</a:t>
            </a:r>
          </a:p>
          <a:p>
            <a:pPr lvl="2"/>
            <a:r>
              <a:rPr lang="it-IT" sz="2800" b="1" dirty="0"/>
              <a:t>La empatia e la «compassione» come vie missionarie</a:t>
            </a:r>
          </a:p>
          <a:p>
            <a:pPr lvl="1"/>
            <a:r>
              <a:rPr lang="it-IT" sz="3200" b="1" dirty="0"/>
              <a:t>Dialogo e studio della cultura del destinatario</a:t>
            </a:r>
          </a:p>
          <a:p>
            <a:pPr lvl="2"/>
            <a:r>
              <a:rPr lang="it-IT" sz="2800" b="1" dirty="0"/>
              <a:t>Ricercare e scoprire la verità e non solo metodo comunicativo</a:t>
            </a:r>
          </a:p>
          <a:p>
            <a:pPr lvl="2"/>
            <a:r>
              <a:rPr lang="it-IT" sz="2800" b="1" dirty="0"/>
              <a:t>La ricerca dei </a:t>
            </a:r>
            <a:r>
              <a:rPr lang="it-IT" sz="2800" b="1" dirty="0" err="1"/>
              <a:t>SdT</a:t>
            </a:r>
            <a:r>
              <a:rPr lang="it-IT" sz="2800" b="1" dirty="0"/>
              <a:t> (GS 4 e GS 11)</a:t>
            </a:r>
          </a:p>
          <a:p>
            <a:pPr lvl="2"/>
            <a:r>
              <a:rPr lang="it-IT" sz="2800" b="1" dirty="0"/>
              <a:t>Le conoscenze antropologiche</a:t>
            </a:r>
          </a:p>
          <a:p>
            <a:pPr lvl="2"/>
            <a:r>
              <a:rPr lang="it-IT" sz="2800" b="1" dirty="0"/>
              <a:t>I compiti vitali e le possibilità di autorealizzazione</a:t>
            </a:r>
          </a:p>
          <a:p>
            <a:pPr lvl="1"/>
            <a:r>
              <a:rPr lang="it-IT" sz="3200" b="1" dirty="0"/>
              <a:t>Comprensione dei fenomeni sociali</a:t>
            </a:r>
          </a:p>
          <a:p>
            <a:endParaRPr lang="it-IT" dirty="0"/>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43</a:t>
            </a:fld>
            <a:endParaRPr lang="it-IT"/>
          </a:p>
        </p:txBody>
      </p:sp>
      <p:pic>
        <p:nvPicPr>
          <p:cNvPr id="6" name="Picture 2" descr="Risultati immagini per mani salu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03" t="18034" r="22476"/>
          <a:stretch/>
        </p:blipFill>
        <p:spPr bwMode="auto">
          <a:xfrm>
            <a:off x="2004912" y="107154"/>
            <a:ext cx="2016224" cy="132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3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lvl="0"/>
            <a:r>
              <a:rPr lang="it-IT" sz="2400" dirty="0"/>
              <a:t>2. PARTE SECONDA Quando agiamo da missionari</a:t>
            </a:r>
            <a:br>
              <a:rPr lang="it-IT" sz="2400" dirty="0"/>
            </a:br>
            <a:r>
              <a:rPr lang="it-IT" sz="2400" dirty="0"/>
              <a:t>L’azione missionaria della Chiesa</a:t>
            </a:r>
            <a:r>
              <a:rPr lang="it-IT" sz="5400" dirty="0"/>
              <a:t/>
            </a:r>
            <a:br>
              <a:rPr lang="it-IT" sz="5400" dirty="0"/>
            </a:br>
            <a:r>
              <a:rPr lang="it-IT" dirty="0" smtClean="0">
                <a:solidFill>
                  <a:srgbClr val="FF0000"/>
                </a:solidFill>
              </a:rPr>
              <a:t>1. </a:t>
            </a:r>
            <a:r>
              <a:rPr lang="it-IT" dirty="0">
                <a:solidFill>
                  <a:srgbClr val="FF0000"/>
                </a:solidFill>
              </a:rPr>
              <a:t>la testimonianza dell’amore di Dio</a:t>
            </a:r>
            <a:endParaRPr lang="it-IT" dirty="0"/>
          </a:p>
        </p:txBody>
      </p:sp>
      <p:sp>
        <p:nvSpPr>
          <p:cNvPr id="11" name="Segnaposto contenuto 10"/>
          <p:cNvSpPr>
            <a:spLocks noGrp="1"/>
          </p:cNvSpPr>
          <p:nvPr>
            <p:ph idx="1"/>
          </p:nvPr>
        </p:nvSpPr>
        <p:spPr/>
        <p:txBody>
          <a:bodyPr>
            <a:normAutofit/>
          </a:bodyPr>
          <a:lstStyle/>
          <a:p>
            <a:r>
              <a:rPr lang="it-IT" sz="3600" dirty="0"/>
              <a:t>PASTORALE</a:t>
            </a:r>
          </a:p>
          <a:p>
            <a:pPr lvl="1"/>
            <a:r>
              <a:rPr lang="it-IT" sz="1400" b="1" dirty="0"/>
              <a:t>Inserzione-condivisione</a:t>
            </a:r>
          </a:p>
          <a:p>
            <a:pPr lvl="1"/>
            <a:r>
              <a:rPr lang="it-IT" sz="1400" b="1" dirty="0"/>
              <a:t>Dialogo e studio della cultura del destinatario</a:t>
            </a:r>
          </a:p>
          <a:p>
            <a:pPr lvl="1"/>
            <a:r>
              <a:rPr lang="it-IT" sz="3200" b="1" dirty="0"/>
              <a:t>Comprensione dei fenomeni sociali</a:t>
            </a:r>
          </a:p>
          <a:p>
            <a:pPr lvl="2"/>
            <a:r>
              <a:rPr lang="it-IT" sz="2800" b="1" dirty="0"/>
              <a:t>La dimensione sociale ed economico della salvezza (del vangelo)</a:t>
            </a:r>
          </a:p>
          <a:p>
            <a:pPr lvl="2"/>
            <a:r>
              <a:rPr lang="it-IT" sz="2800" b="1" dirty="0"/>
              <a:t>Collaborare e condividere le «lotte» per la giustizia sociale e per i «diritti umani»</a:t>
            </a:r>
          </a:p>
          <a:p>
            <a:endParaRPr lang="it-IT" dirty="0"/>
          </a:p>
        </p:txBody>
      </p:sp>
      <p:sp>
        <p:nvSpPr>
          <p:cNvPr id="2" name="Segnaposto data 1"/>
          <p:cNvSpPr>
            <a:spLocks noGrp="1"/>
          </p:cNvSpPr>
          <p:nvPr>
            <p:ph type="dt" sz="half" idx="10"/>
          </p:nvPr>
        </p:nvSpPr>
        <p:spPr/>
        <p:txBody>
          <a:bodyPr/>
          <a:lstStyle/>
          <a:p>
            <a:r>
              <a:rPr lang="it-IT" smtClean="0"/>
              <a:t>www.lucianomeddi.eu</a:t>
            </a:r>
            <a:endParaRPr lang="it-IT" dirty="0"/>
          </a:p>
        </p:txBody>
      </p:sp>
      <p:sp>
        <p:nvSpPr>
          <p:cNvPr id="3" name="Segnaposto numero diapositiva 2"/>
          <p:cNvSpPr>
            <a:spLocks noGrp="1"/>
          </p:cNvSpPr>
          <p:nvPr>
            <p:ph type="sldNum" sz="quarter" idx="11"/>
          </p:nvPr>
        </p:nvSpPr>
        <p:spPr/>
        <p:txBody>
          <a:bodyPr/>
          <a:lstStyle/>
          <a:p>
            <a:fld id="{25BC34F4-02C1-410C-953D-B77F6D94B61F}" type="slidenum">
              <a:rPr lang="it-IT" smtClean="0"/>
              <a:pPr/>
              <a:t>44</a:t>
            </a:fld>
            <a:endParaRPr lang="it-IT"/>
          </a:p>
        </p:txBody>
      </p:sp>
      <p:pic>
        <p:nvPicPr>
          <p:cNvPr id="6" name="Picture 2" descr="Risultati immagini per mani salu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03" t="18034" r="22476"/>
          <a:stretch/>
        </p:blipFill>
        <p:spPr bwMode="auto">
          <a:xfrm>
            <a:off x="2004912" y="107154"/>
            <a:ext cx="2016224" cy="132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674" y="1607440"/>
            <a:ext cx="5832648" cy="436885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sz="1800" dirty="0"/>
              <a:t>2. PARTE SECONDA Quando agiamo da missionari</a:t>
            </a:r>
            <a:br>
              <a:rPr lang="it-IT" sz="1800" dirty="0"/>
            </a:br>
            <a:r>
              <a:rPr lang="it-IT" sz="1800" dirty="0"/>
              <a:t>L’azione missionaria della </a:t>
            </a:r>
            <a:r>
              <a:rPr lang="it-IT" sz="1800" dirty="0" smtClean="0"/>
              <a:t>Chiesa.</a:t>
            </a:r>
            <a:br>
              <a:rPr lang="it-IT" sz="1800" dirty="0" smtClean="0"/>
            </a:br>
            <a:endParaRPr lang="it-IT" sz="1800" dirty="0">
              <a:solidFill>
                <a:srgbClr val="FF0000"/>
              </a:solidFill>
            </a:endParaRPr>
          </a:p>
        </p:txBody>
      </p:sp>
      <p:sp>
        <p:nvSpPr>
          <p:cNvPr id="6" name="Sottotitolo 5"/>
          <p:cNvSpPr>
            <a:spLocks noGrp="1"/>
          </p:cNvSpPr>
          <p:nvPr>
            <p:ph idx="1"/>
          </p:nvPr>
        </p:nvSpPr>
        <p:spPr/>
        <p:txBody>
          <a:bodyPr>
            <a:noAutofit/>
          </a:bodyPr>
          <a:lstStyle/>
          <a:p>
            <a:endParaRPr lang="it-IT" sz="1200" dirty="0"/>
          </a:p>
          <a:p>
            <a:endParaRPr lang="it-IT" sz="1200" dirty="0"/>
          </a:p>
          <a:p>
            <a:pPr marL="2171700" lvl="5" indent="0">
              <a:buNone/>
            </a:pPr>
            <a:r>
              <a:rPr lang="it-IT" sz="4000" dirty="0">
                <a:solidFill>
                  <a:schemeClr val="bg1"/>
                </a:solidFill>
                <a:latin typeface="Arial Rounded MT Bold" panose="020F0704030504030204" pitchFamily="34" charset="0"/>
              </a:rPr>
              <a:t>2. Pastorale </a:t>
            </a:r>
            <a:r>
              <a:rPr lang="it-IT" sz="4000" dirty="0" smtClean="0">
                <a:solidFill>
                  <a:schemeClr val="bg1"/>
                </a:solidFill>
                <a:latin typeface="Arial Rounded MT Bold" panose="020F0704030504030204" pitchFamily="34" charset="0"/>
              </a:rPr>
              <a:t/>
            </a:r>
            <a:br>
              <a:rPr lang="it-IT" sz="4000" dirty="0" smtClean="0">
                <a:solidFill>
                  <a:schemeClr val="bg1"/>
                </a:solidFill>
                <a:latin typeface="Arial Rounded MT Bold" panose="020F0704030504030204" pitchFamily="34" charset="0"/>
              </a:rPr>
            </a:br>
            <a:r>
              <a:rPr lang="it-IT" sz="4000" dirty="0" smtClean="0">
                <a:solidFill>
                  <a:schemeClr val="bg1"/>
                </a:solidFill>
                <a:latin typeface="Arial Rounded MT Bold" panose="020F0704030504030204" pitchFamily="34" charset="0"/>
              </a:rPr>
              <a:t>di </a:t>
            </a:r>
            <a:r>
              <a:rPr lang="it-IT" sz="4000" dirty="0">
                <a:solidFill>
                  <a:schemeClr val="bg1"/>
                </a:solidFill>
                <a:latin typeface="Arial Rounded MT Bold" panose="020F0704030504030204" pitchFamily="34" charset="0"/>
              </a:rPr>
              <a:t>evangelizzazione </a:t>
            </a:r>
            <a:r>
              <a:rPr lang="it-IT" sz="4000" dirty="0" smtClean="0">
                <a:solidFill>
                  <a:schemeClr val="bg1"/>
                </a:solidFill>
                <a:latin typeface="Arial Rounded MT Bold" panose="020F0704030504030204" pitchFamily="34" charset="0"/>
              </a:rPr>
              <a:t/>
            </a:r>
            <a:br>
              <a:rPr lang="it-IT" sz="4000" dirty="0" smtClean="0">
                <a:solidFill>
                  <a:schemeClr val="bg1"/>
                </a:solidFill>
                <a:latin typeface="Arial Rounded MT Bold" panose="020F0704030504030204" pitchFamily="34" charset="0"/>
              </a:rPr>
            </a:br>
            <a:r>
              <a:rPr lang="it-IT" sz="4000" dirty="0" smtClean="0">
                <a:solidFill>
                  <a:schemeClr val="bg1"/>
                </a:solidFill>
                <a:latin typeface="Arial Rounded MT Bold" panose="020F0704030504030204" pitchFamily="34" charset="0"/>
              </a:rPr>
              <a:t>e </a:t>
            </a:r>
            <a:r>
              <a:rPr lang="it-IT" sz="4000" dirty="0">
                <a:solidFill>
                  <a:schemeClr val="bg1"/>
                </a:solidFill>
                <a:latin typeface="Arial Rounded MT Bold" panose="020F0704030504030204" pitchFamily="34" charset="0"/>
              </a:rPr>
              <a:t>del Primo annuncio</a:t>
            </a:r>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45</a:t>
            </a:fld>
            <a:endParaRPr lang="it-IT"/>
          </a:p>
        </p:txBody>
      </p:sp>
    </p:spTree>
    <p:extLst>
      <p:ext uri="{BB962C8B-B14F-4D97-AF65-F5344CB8AC3E}">
        <p14:creationId xmlns:p14="http://schemas.microsoft.com/office/powerpoint/2010/main" val="325740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635" y="3973326"/>
            <a:ext cx="2588210" cy="193866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sz="1800" dirty="0"/>
              <a:t>2. PARTE SECONDA Quando agiamo da missionari</a:t>
            </a:r>
            <a:br>
              <a:rPr lang="it-IT" sz="1800" dirty="0"/>
            </a:br>
            <a:r>
              <a:rPr lang="it-IT" sz="1800" dirty="0"/>
              <a:t>L’azione missionaria della </a:t>
            </a:r>
            <a:r>
              <a:rPr lang="it-IT" sz="1800" dirty="0" smtClean="0"/>
              <a:t>Chiesa.</a:t>
            </a:r>
            <a:br>
              <a:rPr lang="it-IT" sz="1800" dirty="0" smtClean="0"/>
            </a:br>
            <a:endParaRPr lang="it-IT" sz="1800" dirty="0">
              <a:solidFill>
                <a:srgbClr val="FF0000"/>
              </a:solidFill>
            </a:endParaRPr>
          </a:p>
        </p:txBody>
      </p:sp>
      <p:sp>
        <p:nvSpPr>
          <p:cNvPr id="6" name="Sottotitolo 5"/>
          <p:cNvSpPr>
            <a:spLocks noGrp="1"/>
          </p:cNvSpPr>
          <p:nvPr>
            <p:ph idx="1"/>
          </p:nvPr>
        </p:nvSpPr>
        <p:spPr/>
        <p:txBody>
          <a:bodyPr>
            <a:noAutofit/>
          </a:bodyPr>
          <a:lstStyle/>
          <a:p>
            <a:endParaRPr lang="it-IT" sz="1200" dirty="0"/>
          </a:p>
          <a:p>
            <a:pPr marL="2171700" lvl="5" indent="0">
              <a:buNone/>
            </a:pPr>
            <a:r>
              <a:rPr lang="it-IT" sz="4000" dirty="0">
                <a:solidFill>
                  <a:srgbClr val="FF0000"/>
                </a:solidFill>
                <a:latin typeface="Arial Rounded MT Bold" panose="020F0704030504030204" pitchFamily="34" charset="0"/>
              </a:rPr>
              <a:t>2. Pastorale </a:t>
            </a:r>
            <a:r>
              <a:rPr lang="it-IT" sz="4000" dirty="0" smtClean="0">
                <a:solidFill>
                  <a:srgbClr val="FF0000"/>
                </a:solidFill>
                <a:latin typeface="Arial Rounded MT Bold" panose="020F0704030504030204" pitchFamily="34" charset="0"/>
              </a:rPr>
              <a:t/>
            </a:r>
            <a:br>
              <a:rPr lang="it-IT" sz="4000" dirty="0" smtClean="0">
                <a:solidFill>
                  <a:srgbClr val="FF0000"/>
                </a:solidFill>
                <a:latin typeface="Arial Rounded MT Bold" panose="020F0704030504030204" pitchFamily="34" charset="0"/>
              </a:rPr>
            </a:br>
            <a:r>
              <a:rPr lang="it-IT" sz="4000" dirty="0" smtClean="0">
                <a:solidFill>
                  <a:srgbClr val="FF0000"/>
                </a:solidFill>
                <a:latin typeface="Arial Rounded MT Bold" panose="020F0704030504030204" pitchFamily="34" charset="0"/>
              </a:rPr>
              <a:t>di </a:t>
            </a:r>
            <a:r>
              <a:rPr lang="it-IT" sz="4000" dirty="0">
                <a:solidFill>
                  <a:srgbClr val="FF0000"/>
                </a:solidFill>
                <a:latin typeface="Arial Rounded MT Bold" panose="020F0704030504030204" pitchFamily="34" charset="0"/>
              </a:rPr>
              <a:t>evangelizzazione </a:t>
            </a:r>
            <a:r>
              <a:rPr lang="it-IT" sz="4000" dirty="0" smtClean="0">
                <a:solidFill>
                  <a:srgbClr val="FF0000"/>
                </a:solidFill>
                <a:latin typeface="Arial Rounded MT Bold" panose="020F0704030504030204" pitchFamily="34" charset="0"/>
              </a:rPr>
              <a:t/>
            </a:r>
            <a:br>
              <a:rPr lang="it-IT" sz="4000" dirty="0" smtClean="0">
                <a:solidFill>
                  <a:srgbClr val="FF0000"/>
                </a:solidFill>
                <a:latin typeface="Arial Rounded MT Bold" panose="020F0704030504030204" pitchFamily="34" charset="0"/>
              </a:rPr>
            </a:br>
            <a:r>
              <a:rPr lang="it-IT" sz="4000" dirty="0" smtClean="0">
                <a:solidFill>
                  <a:srgbClr val="FF0000"/>
                </a:solidFill>
                <a:latin typeface="Arial Rounded MT Bold" panose="020F0704030504030204" pitchFamily="34" charset="0"/>
              </a:rPr>
              <a:t>e </a:t>
            </a:r>
            <a:r>
              <a:rPr lang="it-IT" sz="4000" dirty="0">
                <a:solidFill>
                  <a:srgbClr val="FF0000"/>
                </a:solidFill>
                <a:latin typeface="Arial Rounded MT Bold" panose="020F0704030504030204" pitchFamily="34" charset="0"/>
              </a:rPr>
              <a:t>del Primo annuncio</a:t>
            </a:r>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46</a:t>
            </a:fld>
            <a:endParaRPr lang="it-IT"/>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6" y="3975109"/>
            <a:ext cx="2078173" cy="1909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3975109"/>
            <a:ext cx="2520280"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4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5720" y="260648"/>
            <a:ext cx="7984733" cy="1143000"/>
          </a:xfrm>
        </p:spPr>
        <p:txBody>
          <a:bodyPr/>
          <a:lstStyle/>
          <a:p>
            <a:r>
              <a:rPr lang="it-IT" sz="1800" dirty="0"/>
              <a:t>2. PARTE SECONDA Quando agiamo da missionari</a:t>
            </a:r>
            <a:br>
              <a:rPr lang="it-IT" sz="1800" dirty="0"/>
            </a:br>
            <a:r>
              <a:rPr lang="it-IT" sz="1800" dirty="0"/>
              <a:t>L’azione missionaria della </a:t>
            </a:r>
            <a:r>
              <a:rPr lang="it-IT" sz="1800" dirty="0" smtClean="0"/>
              <a:t>Chiesa.</a:t>
            </a:r>
            <a:br>
              <a:rPr lang="it-IT" sz="1800" dirty="0" smtClean="0"/>
            </a:br>
            <a:r>
              <a:rPr lang="it-IT" sz="2400" dirty="0" smtClean="0">
                <a:solidFill>
                  <a:srgbClr val="FF0000"/>
                </a:solidFill>
              </a:rPr>
              <a:t>2. Pastorale </a:t>
            </a:r>
            <a:r>
              <a:rPr lang="it-IT" sz="2400" dirty="0">
                <a:solidFill>
                  <a:srgbClr val="FF0000"/>
                </a:solidFill>
              </a:rPr>
              <a:t>di evangelizzazione e del Primo </a:t>
            </a:r>
            <a:r>
              <a:rPr lang="it-IT" sz="2400" dirty="0" smtClean="0">
                <a:solidFill>
                  <a:srgbClr val="FF0000"/>
                </a:solidFill>
              </a:rPr>
              <a:t>annuncio</a:t>
            </a:r>
            <a:endParaRPr lang="it-IT" sz="1800" dirty="0">
              <a:solidFill>
                <a:srgbClr val="FF0000"/>
              </a:solidFill>
            </a:endParaRPr>
          </a:p>
        </p:txBody>
      </p:sp>
      <p:sp>
        <p:nvSpPr>
          <p:cNvPr id="6" name="Sottotitolo 5"/>
          <p:cNvSpPr>
            <a:spLocks noGrp="1"/>
          </p:cNvSpPr>
          <p:nvPr>
            <p:ph idx="1"/>
          </p:nvPr>
        </p:nvSpPr>
        <p:spPr/>
        <p:txBody>
          <a:bodyPr>
            <a:noAutofit/>
          </a:bodyPr>
          <a:lstStyle/>
          <a:p>
            <a:r>
              <a:rPr lang="it-IT" sz="1200" dirty="0"/>
              <a:t>AG 13 </a:t>
            </a:r>
            <a:r>
              <a:rPr lang="it-IT" sz="1200" b="1" i="1" dirty="0"/>
              <a:t>Evangelizzazione e conversione</a:t>
            </a:r>
            <a:endParaRPr lang="it-IT" sz="1200" dirty="0"/>
          </a:p>
          <a:p>
            <a:r>
              <a:rPr lang="it-IT" sz="1200" dirty="0"/>
              <a:t>13. Ovunque Dio apre una porta della parola per parlare del mistero del Cristo (64), ivi a tutti gli uomini (65), con franchezza (66) e con perseveranza deve essere annunziato (67) il Dio vivente e colui che egli ha inviato per la salvezza di tutti, Gesù Cristo (68). Solo così i non cristiani, a cui aprirà il cuore lo Spirito Santo (69), crederanno e liberamente si convertiranno al Signore, e sinceramente aderiranno a colui che, essendo « la via, la verità e la vita» (</a:t>
            </a:r>
            <a:r>
              <a:rPr lang="it-IT" sz="1200" i="1" dirty="0" err="1"/>
              <a:t>Gv</a:t>
            </a:r>
            <a:r>
              <a:rPr lang="it-IT" sz="1200" dirty="0"/>
              <a:t> 14,6), risponde a tutte le attese del loro spirito, anzi le supera infinitamente.</a:t>
            </a:r>
          </a:p>
          <a:p>
            <a:r>
              <a:rPr lang="it-IT" sz="1200" dirty="0"/>
              <a:t>Una tale conversione va certo intesa come un inizio: eppure è sufficiente perché l'uomo avverta che, staccato dal peccato, viene introdotto nel mistero dell'amore di Dio, che lo chiama a stringere nel Cristo una relazione personale con lui. Difatti, sotto l'azione della grazia di Dio, il neo-convertito inizia un itinerario spirituale in cui, trovandosi già per la fede in contatto con il mistero della morte e della risurrezione, passa dall'uomo vecchio all'uomo nuovo che in Cristo trova la sua perfezione (70). Questo passaggio, che implica un progressivo cambiamento di mentalità e di costumi, deve manifestarsi nelle sue conseguenze di ordine sociale e svilupparsi progressivamente nel tempo del catecumenato. E poiché il Signore in cui si crede è segno di contraddizione (71), non di rado chi si è convertito va incontro a rotture e a distacchi, ma anche a gioie, che Dio generosamente concede (72).</a:t>
            </a:r>
          </a:p>
          <a:p>
            <a:r>
              <a:rPr lang="it-IT" sz="1200" dirty="0"/>
              <a:t>La Chiesa proibisce severamente di costringere o di indurre e attirare alcuno con inopportuni raggiri ad abbracciare la fede, allo stesso modo in cui rivendica energicamente il diritto che nessuno con ingiuste vessazioni sia distolto dalla fede stessa (73).</a:t>
            </a:r>
          </a:p>
          <a:p>
            <a:r>
              <a:rPr lang="it-IT" sz="1200" dirty="0"/>
              <a:t>Secondo una prassi antichissima nella Chiesa, i motivi della conversione vanno bene esaminati, e, se è necessario, purificati.</a:t>
            </a:r>
          </a:p>
          <a:p>
            <a:endParaRPr lang="it-IT" sz="1200" dirty="0"/>
          </a:p>
          <a:p>
            <a:endParaRPr lang="it-IT" sz="1200" dirty="0"/>
          </a:p>
          <a:p>
            <a:endParaRPr lang="it-IT" sz="12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47</a:t>
            </a:fld>
            <a:endParaRPr lang="it-IT"/>
          </a:p>
        </p:txBody>
      </p:sp>
      <p:pic>
        <p:nvPicPr>
          <p:cNvPr id="15362"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19" y="175891"/>
            <a:ext cx="1639118" cy="122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63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5720" y="260648"/>
            <a:ext cx="7984733" cy="1143000"/>
          </a:xfrm>
        </p:spPr>
        <p:txBody>
          <a:bodyPr/>
          <a:lstStyle/>
          <a:p>
            <a:r>
              <a:rPr lang="it-IT" sz="1800" dirty="0"/>
              <a:t>2. PARTE SECONDA Quando agiamo da missionari</a:t>
            </a:r>
            <a:br>
              <a:rPr lang="it-IT" sz="1800" dirty="0"/>
            </a:br>
            <a:r>
              <a:rPr lang="it-IT" sz="1800" dirty="0"/>
              <a:t>L’azione missionaria della </a:t>
            </a:r>
            <a:r>
              <a:rPr lang="it-IT" sz="1800" dirty="0" smtClean="0"/>
              <a:t>Chiesa.</a:t>
            </a:r>
            <a:br>
              <a:rPr lang="it-IT" sz="1800" dirty="0" smtClean="0"/>
            </a:br>
            <a:r>
              <a:rPr lang="it-IT" sz="2400" dirty="0" smtClean="0">
                <a:solidFill>
                  <a:srgbClr val="FF0000"/>
                </a:solidFill>
              </a:rPr>
              <a:t>2. Pastorale </a:t>
            </a:r>
            <a:r>
              <a:rPr lang="it-IT" sz="2400" dirty="0">
                <a:solidFill>
                  <a:srgbClr val="FF0000"/>
                </a:solidFill>
              </a:rPr>
              <a:t>di evangelizzazione e del Primo </a:t>
            </a:r>
            <a:r>
              <a:rPr lang="it-IT" sz="2400" dirty="0" smtClean="0">
                <a:solidFill>
                  <a:srgbClr val="FF0000"/>
                </a:solidFill>
              </a:rPr>
              <a:t>annuncio</a:t>
            </a:r>
            <a:endParaRPr lang="it-IT" sz="1800" dirty="0">
              <a:solidFill>
                <a:srgbClr val="FF0000"/>
              </a:solidFill>
            </a:endParaRPr>
          </a:p>
        </p:txBody>
      </p:sp>
      <p:sp>
        <p:nvSpPr>
          <p:cNvPr id="6" name="Sottotitolo 5"/>
          <p:cNvSpPr>
            <a:spLocks noGrp="1"/>
          </p:cNvSpPr>
          <p:nvPr>
            <p:ph idx="1"/>
          </p:nvPr>
        </p:nvSpPr>
        <p:spPr/>
        <p:txBody>
          <a:bodyPr>
            <a:noAutofit/>
          </a:bodyPr>
          <a:lstStyle/>
          <a:p>
            <a:r>
              <a:rPr lang="it-IT" sz="1200" dirty="0"/>
              <a:t>AG 13 </a:t>
            </a:r>
            <a:r>
              <a:rPr lang="it-IT" sz="1200" b="1" i="1" dirty="0"/>
              <a:t>Evangelizzazione e conversione</a:t>
            </a:r>
            <a:endParaRPr lang="it-IT" sz="1200" dirty="0"/>
          </a:p>
          <a:p>
            <a:r>
              <a:rPr lang="it-IT" sz="2400" dirty="0"/>
              <a:t>13</a:t>
            </a:r>
            <a:r>
              <a:rPr lang="it-IT" sz="6000" b="1" dirty="0">
                <a:solidFill>
                  <a:srgbClr val="FF0000"/>
                </a:solidFill>
              </a:rPr>
              <a:t>. </a:t>
            </a:r>
            <a:r>
              <a:rPr lang="it-IT" sz="3600" b="1" dirty="0">
                <a:solidFill>
                  <a:srgbClr val="FF0000"/>
                </a:solidFill>
              </a:rPr>
              <a:t>Ovunque Dio apre una porta della parola per parlare del mistero del Cristo </a:t>
            </a:r>
            <a:r>
              <a:rPr lang="it-IT" sz="1200" dirty="0"/>
              <a:t>(64), ivi a tutti gli uomini (65), con franchezza (66) e con perseveranza deve essere annunziato (67) il Dio vivente e colui che egli ha inviato per la salvezza di tutti, Gesù Cristo (68). Solo così i non cristiani, a cui aprirà il cuore lo Spirito Santo (69), crederanno e liberamente si convertiranno al Signore, e sinceramente aderiranno a colui che, essendo « la via, la verità e la vita» (</a:t>
            </a:r>
            <a:r>
              <a:rPr lang="it-IT" sz="1200" i="1" dirty="0" err="1"/>
              <a:t>Gv</a:t>
            </a:r>
            <a:r>
              <a:rPr lang="it-IT" sz="1200" dirty="0"/>
              <a:t> 14,6), risponde a tutte le attese del loro spirito, anzi le supera infinitamente.</a:t>
            </a:r>
          </a:p>
          <a:p>
            <a:r>
              <a:rPr lang="it-IT" sz="1200" dirty="0"/>
              <a:t>Una tale conversione va certo intesa come un inizio: eppure è sufficiente perché l'uomo avverta che, staccato dal peccato, viene introdotto nel mistero dell'amore di Dio, che lo chiama a stringere nel Cristo una relazione personale con lui. Difatti, sotto l'azione della grazia di Dio, il neo-convertito inizia un itinerario spirituale in cui, trovandosi già per la fede in contatto con il mistero della morte e della risurrezione, passa dall'uomo vecchio all'uomo nuovo che in Cristo trova la sua perfezione (70). Questo passaggio, che implica un progressivo cambiamento di mentalità e di costumi, deve manifestarsi nelle sue conseguenze di ordine sociale e svilupparsi progressivamente nel tempo del catecumenato. E poiché il Signore in cui si crede è segno di contraddizione (71), non di rado chi si è convertito va incontro a rotture e a distacchi, ma anche a gioie, che Dio generosamente concede (72).</a:t>
            </a:r>
          </a:p>
          <a:p>
            <a:r>
              <a:rPr lang="it-IT" sz="1200" dirty="0"/>
              <a:t>La Chiesa proibisce severamente di costringere o di indurre e attirare alcuno con inopportuni raggiri ad abbracciare la fede, allo stesso modo in cui rivendica energicamente il diritto che nessuno con ingiuste vessazioni sia distolto dalla fede stessa (73).</a:t>
            </a:r>
          </a:p>
          <a:p>
            <a:r>
              <a:rPr lang="it-IT" sz="1200" dirty="0"/>
              <a:t>Secondo una prassi antichissima nella Chiesa, i motivi della conversione vanno bene esaminati, e, se è necessario, purificati.</a:t>
            </a:r>
          </a:p>
          <a:p>
            <a:endParaRPr lang="it-IT" sz="1200" dirty="0"/>
          </a:p>
          <a:p>
            <a:endParaRPr lang="it-IT" sz="1200" dirty="0"/>
          </a:p>
          <a:p>
            <a:endParaRPr lang="it-IT" sz="12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48</a:t>
            </a:fld>
            <a:endParaRPr lang="it-IT"/>
          </a:p>
        </p:txBody>
      </p:sp>
      <p:pic>
        <p:nvPicPr>
          <p:cNvPr id="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19" y="175891"/>
            <a:ext cx="1639118" cy="122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0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5720" y="260648"/>
            <a:ext cx="7984733" cy="1143000"/>
          </a:xfrm>
        </p:spPr>
        <p:txBody>
          <a:bodyPr/>
          <a:lstStyle/>
          <a:p>
            <a:r>
              <a:rPr lang="it-IT" sz="1800" dirty="0"/>
              <a:t>2. PARTE SECONDA Quando agiamo da missionari</a:t>
            </a:r>
            <a:br>
              <a:rPr lang="it-IT" sz="1800" dirty="0"/>
            </a:br>
            <a:r>
              <a:rPr lang="it-IT" sz="1800" dirty="0"/>
              <a:t>L’azione missionaria della </a:t>
            </a:r>
            <a:r>
              <a:rPr lang="it-IT" sz="1800" dirty="0" smtClean="0"/>
              <a:t>Chiesa.</a:t>
            </a:r>
            <a:br>
              <a:rPr lang="it-IT" sz="1800" dirty="0" smtClean="0"/>
            </a:br>
            <a:r>
              <a:rPr lang="it-IT" sz="2400" dirty="0" smtClean="0">
                <a:solidFill>
                  <a:srgbClr val="FF0000"/>
                </a:solidFill>
              </a:rPr>
              <a:t>2. Pastorale </a:t>
            </a:r>
            <a:r>
              <a:rPr lang="it-IT" sz="2400" dirty="0">
                <a:solidFill>
                  <a:srgbClr val="FF0000"/>
                </a:solidFill>
              </a:rPr>
              <a:t>di evangelizzazione e del Primo </a:t>
            </a:r>
            <a:r>
              <a:rPr lang="it-IT" sz="2400" dirty="0" smtClean="0">
                <a:solidFill>
                  <a:srgbClr val="FF0000"/>
                </a:solidFill>
              </a:rPr>
              <a:t>annuncio</a:t>
            </a:r>
            <a:endParaRPr lang="it-IT" sz="1800" dirty="0">
              <a:solidFill>
                <a:srgbClr val="FF0000"/>
              </a:solidFill>
            </a:endParaRPr>
          </a:p>
        </p:txBody>
      </p:sp>
      <p:sp>
        <p:nvSpPr>
          <p:cNvPr id="6" name="Sottotitolo 5"/>
          <p:cNvSpPr>
            <a:spLocks noGrp="1"/>
          </p:cNvSpPr>
          <p:nvPr>
            <p:ph idx="1"/>
          </p:nvPr>
        </p:nvSpPr>
        <p:spPr/>
        <p:txBody>
          <a:bodyPr>
            <a:noAutofit/>
          </a:bodyPr>
          <a:lstStyle/>
          <a:p>
            <a:r>
              <a:rPr lang="it-IT" sz="1200" dirty="0"/>
              <a:t>AG 13 </a:t>
            </a:r>
            <a:r>
              <a:rPr lang="it-IT" sz="1200" b="1" i="1" dirty="0"/>
              <a:t>Evangelizzazione e conversione</a:t>
            </a:r>
            <a:endParaRPr lang="it-IT" sz="1200" dirty="0"/>
          </a:p>
          <a:p>
            <a:r>
              <a:rPr lang="it-IT" sz="2400" dirty="0"/>
              <a:t>13</a:t>
            </a:r>
            <a:r>
              <a:rPr lang="it-IT" sz="1200" b="1" dirty="0">
                <a:solidFill>
                  <a:srgbClr val="FF0000"/>
                </a:solidFill>
              </a:rPr>
              <a:t>. Ovunque Dio apre una porta della parola per parlare del mistero del Cristo </a:t>
            </a:r>
            <a:r>
              <a:rPr lang="it-IT" sz="1200" dirty="0"/>
              <a:t>(64), ivi a tutti gli uomini (65), con franchezza (66) e con perseveranza deve essere annunziato (67) il Dio vivente e colui che egli ha inviato per la salvezza di tutti, Gesù Cristo (68). </a:t>
            </a:r>
            <a:r>
              <a:rPr lang="it-IT" sz="2800" b="1" dirty="0">
                <a:solidFill>
                  <a:srgbClr val="FF0000"/>
                </a:solidFill>
              </a:rPr>
              <a:t>Solo così i non cristiani, a cui aprirà il cuore lo Spirito Santo (69), crederanno e liberamente si convertiranno al Signore, e sinceramente aderiranno a colui che, essendo « la via, la verità e la vita» (</a:t>
            </a:r>
            <a:r>
              <a:rPr lang="it-IT" sz="2800" b="1" i="1" dirty="0" err="1">
                <a:solidFill>
                  <a:srgbClr val="FF0000"/>
                </a:solidFill>
              </a:rPr>
              <a:t>Gv</a:t>
            </a:r>
            <a:r>
              <a:rPr lang="it-IT" sz="2800" b="1" dirty="0">
                <a:solidFill>
                  <a:srgbClr val="FF0000"/>
                </a:solidFill>
              </a:rPr>
              <a:t> 14,6), risponde a tutte le attese del loro spirito, anzi le supera infinitamente.</a:t>
            </a:r>
            <a:endParaRPr lang="it-IT" sz="1200" b="1" dirty="0">
              <a:solidFill>
                <a:srgbClr val="FF0000"/>
              </a:solidFill>
            </a:endParaRPr>
          </a:p>
          <a:p>
            <a:r>
              <a:rPr lang="it-IT" sz="700" dirty="0"/>
              <a:t>Una tale conversione va certo intesa come un inizio: eppure è sufficiente perché l'uomo avverta che, staccato dal peccato, viene introdotto nel mistero dell'amore di Dio, che lo chiama a stringere nel Cristo una relazione personale con lui. Difatti, sotto l'azione della grazia di Dio, il neo-convertito inizia un itinerario spirituale in cui, trovandosi già per la fede in contatto con il mistero della morte e della risurrezione, passa dall'uomo vecchio all'uomo nuovo che in Cristo trova la sua perfezione (70). Questo passaggio, che implica un progressivo cambiamento di mentalità e di costumi, deve manifestarsi nelle sue conseguenze di ordine sociale e svilupparsi progressivamente nel tempo del catecumenato. E poiché il Signore in cui si crede è segno di contraddizione (71), non di rado chi si è convertito va incontro a rotture e a distacchi, ma anche a gioie, che Dio generosamente concede (72).</a:t>
            </a:r>
          </a:p>
          <a:p>
            <a:r>
              <a:rPr lang="it-IT" sz="700" dirty="0"/>
              <a:t>La Chiesa proibisce severamente di costringere o di indurre e attirare alcuno con inopportuni raggiri ad abbracciare la fede, allo stesso modo in cui rivendica energicamente il diritto che nessuno con ingiuste vessazioni sia distolto dalla fede stessa (73</a:t>
            </a:r>
            <a:r>
              <a:rPr lang="it-IT" sz="700" dirty="0" smtClean="0"/>
              <a:t>). Secondo </a:t>
            </a:r>
            <a:r>
              <a:rPr lang="it-IT" sz="700" dirty="0"/>
              <a:t>una prassi antichissima nella Chiesa, i motivi della conversione vanno bene esaminati, e, se è necessario, purificati.</a:t>
            </a:r>
          </a:p>
          <a:p>
            <a:endParaRPr lang="it-IT" sz="1200" dirty="0"/>
          </a:p>
          <a:p>
            <a:endParaRPr lang="it-IT" sz="1200" dirty="0"/>
          </a:p>
          <a:p>
            <a:endParaRPr lang="it-IT" sz="12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49</a:t>
            </a:fld>
            <a:endParaRPr lang="it-IT"/>
          </a:p>
        </p:txBody>
      </p:sp>
      <p:pic>
        <p:nvPicPr>
          <p:cNvPr id="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19" y="175891"/>
            <a:ext cx="1639118" cy="122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8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Riferimenti bibliografici</a:t>
            </a:r>
            <a:endParaRPr lang="it-IT" dirty="0"/>
          </a:p>
        </p:txBody>
      </p:sp>
      <p:sp>
        <p:nvSpPr>
          <p:cNvPr id="3" name="Segnaposto contenuto 2"/>
          <p:cNvSpPr>
            <a:spLocks noGrp="1"/>
          </p:cNvSpPr>
          <p:nvPr>
            <p:ph idx="1"/>
          </p:nvPr>
        </p:nvSpPr>
        <p:spPr>
          <a:xfrm>
            <a:off x="1775519" y="1561455"/>
            <a:ext cx="9806880" cy="4525963"/>
          </a:xfrm>
        </p:spPr>
        <p:txBody>
          <a:bodyPr>
            <a:noAutofit/>
          </a:bodyPr>
          <a:lstStyle/>
          <a:p>
            <a:r>
              <a:rPr lang="it-IT" sz="1400" dirty="0"/>
              <a:t>J. </a:t>
            </a:r>
            <a:r>
              <a:rPr lang="it-IT" sz="1400" dirty="0" err="1"/>
              <a:t>Schütte</a:t>
            </a:r>
            <a:r>
              <a:rPr lang="it-IT" sz="1400" dirty="0"/>
              <a:t> </a:t>
            </a:r>
            <a:r>
              <a:rPr lang="it-IT" sz="1400" dirty="0" smtClean="0"/>
              <a:t>(ed</a:t>
            </a:r>
            <a:r>
              <a:rPr lang="it-IT" sz="1400" dirty="0"/>
              <a:t>.), </a:t>
            </a:r>
            <a:r>
              <a:rPr lang="it-IT" sz="1400" i="1" dirty="0"/>
              <a:t>Il destino delle missioni. Il successo o il fallimento delle missioni dipende dal loro radicale ripensamento</a:t>
            </a:r>
            <a:r>
              <a:rPr lang="it-IT" sz="1400" dirty="0"/>
              <a:t>, </a:t>
            </a:r>
            <a:r>
              <a:rPr lang="it-IT" sz="1400" dirty="0" err="1"/>
              <a:t>Herder-Morcelliana</a:t>
            </a:r>
            <a:r>
              <a:rPr lang="it-IT" sz="1400" dirty="0"/>
              <a:t>, Roma-Brescia 1969</a:t>
            </a:r>
            <a:r>
              <a:rPr lang="it-IT" sz="1400" dirty="0" smtClean="0"/>
              <a:t>;</a:t>
            </a:r>
          </a:p>
          <a:p>
            <a:r>
              <a:rPr lang="it-IT" sz="1400" dirty="0"/>
              <a:t>S. </a:t>
            </a:r>
            <a:r>
              <a:rPr lang="it-IT" sz="1400" dirty="0" err="1"/>
              <a:t>Karotemprel</a:t>
            </a:r>
            <a:r>
              <a:rPr lang="it-IT" sz="1400" dirty="0"/>
              <a:t> </a:t>
            </a:r>
            <a:r>
              <a:rPr lang="it-IT" sz="1400" dirty="0" smtClean="0"/>
              <a:t>(</a:t>
            </a:r>
            <a:r>
              <a:rPr lang="it-IT" sz="1400" dirty="0"/>
              <a:t>e</a:t>
            </a:r>
            <a:r>
              <a:rPr lang="it-IT" sz="1400" dirty="0" smtClean="0"/>
              <a:t>d</a:t>
            </a:r>
            <a:r>
              <a:rPr lang="it-IT" sz="1400" dirty="0"/>
              <a:t>.), </a:t>
            </a:r>
            <a:r>
              <a:rPr lang="it-IT" sz="1400" i="1" dirty="0"/>
              <a:t>Seguire Cristo nella missione. Manuale di </a:t>
            </a:r>
            <a:r>
              <a:rPr lang="it-IT" sz="1400" i="1" dirty="0" err="1"/>
              <a:t>missiologia</a:t>
            </a:r>
            <a:r>
              <a:rPr lang="it-IT" sz="1400" dirty="0"/>
              <a:t>, San Paolo, Cinisello Balsamo 1996</a:t>
            </a:r>
            <a:endParaRPr lang="it-IT" sz="1400" dirty="0" smtClean="0"/>
          </a:p>
          <a:p>
            <a:r>
              <a:rPr lang="it-IT" sz="1400" i="1" dirty="0"/>
              <a:t>Teologia e pluralismo religioso</a:t>
            </a:r>
            <a:r>
              <a:rPr lang="it-IT" sz="1400" dirty="0"/>
              <a:t>, «</a:t>
            </a:r>
            <a:r>
              <a:rPr lang="it-IT" sz="1400" dirty="0" err="1"/>
              <a:t>Concilium</a:t>
            </a:r>
            <a:r>
              <a:rPr lang="it-IT" sz="1400" dirty="0"/>
              <a:t>», XLIII (2007) 1</a:t>
            </a:r>
            <a:r>
              <a:rPr lang="it-IT" sz="1400" dirty="0" smtClean="0"/>
              <a:t>,</a:t>
            </a:r>
          </a:p>
          <a:p>
            <a:r>
              <a:rPr lang="it-IT" sz="1400" dirty="0"/>
              <a:t>R. </a:t>
            </a:r>
            <a:r>
              <a:rPr lang="it-IT" sz="1400" dirty="0" err="1"/>
              <a:t>Gibellini</a:t>
            </a:r>
            <a:r>
              <a:rPr lang="it-IT" sz="1400" dirty="0"/>
              <a:t>, </a:t>
            </a:r>
            <a:r>
              <a:rPr lang="it-IT" sz="1400" i="1" dirty="0"/>
              <a:t>La rete del Vangelo. Nuovi studi sulla missione</a:t>
            </a:r>
            <a:r>
              <a:rPr lang="it-IT" sz="1400" dirty="0"/>
              <a:t>, 4 giugno </a:t>
            </a:r>
            <a:r>
              <a:rPr lang="it-IT" sz="1400" dirty="0" smtClean="0"/>
              <a:t>2010 [queriniana.it/blog]</a:t>
            </a:r>
            <a:endParaRPr lang="it-IT" sz="1400" dirty="0"/>
          </a:p>
          <a:p>
            <a:r>
              <a:rPr lang="it-IT" sz="1400" i="1" dirty="0"/>
              <a:t>Teologia della missione</a:t>
            </a:r>
            <a:r>
              <a:rPr lang="it-IT" sz="1400" dirty="0"/>
              <a:t>, «</a:t>
            </a:r>
            <a:r>
              <a:rPr lang="it-IT" sz="1400" dirty="0" err="1"/>
              <a:t>CredereOggi</a:t>
            </a:r>
            <a:r>
              <a:rPr lang="it-IT" sz="1400" dirty="0"/>
              <a:t> », 179 (2010) 5;</a:t>
            </a:r>
          </a:p>
          <a:p>
            <a:r>
              <a:rPr lang="it-IT" sz="1400" dirty="0"/>
              <a:t>G. Colzani, </a:t>
            </a:r>
            <a:r>
              <a:rPr lang="it-IT" sz="1400" i="1" dirty="0"/>
              <a:t>Missione</a:t>
            </a:r>
            <a:r>
              <a:rPr lang="it-IT" sz="1400" dirty="0"/>
              <a:t>, Calabrese G.-</a:t>
            </a:r>
            <a:r>
              <a:rPr lang="it-IT" sz="1400" dirty="0" err="1"/>
              <a:t>Goyret</a:t>
            </a:r>
            <a:r>
              <a:rPr lang="it-IT" sz="1400" dirty="0"/>
              <a:t> </a:t>
            </a:r>
            <a:r>
              <a:rPr lang="it-IT" sz="1400" dirty="0" err="1"/>
              <a:t>Ph</a:t>
            </a:r>
            <a:r>
              <a:rPr lang="it-IT" sz="1400" dirty="0"/>
              <a:t>.-Piazza O.F., Dizionario di ecclesiologia, Città Nuova, Roma 2010, 866-888;  </a:t>
            </a:r>
            <a:r>
              <a:rPr lang="it-IT" sz="1400" i="1" dirty="0"/>
              <a:t>Evangelizzazione</a:t>
            </a:r>
            <a:r>
              <a:rPr lang="it-IT" sz="1400" dirty="0"/>
              <a:t>, ivi, 659-675; </a:t>
            </a:r>
            <a:endParaRPr lang="it-IT" sz="1400" dirty="0" smtClean="0"/>
          </a:p>
          <a:p>
            <a:r>
              <a:rPr lang="it-IT" sz="1400" i="1" dirty="0"/>
              <a:t>Dalla missione al mondo alla testimonianza interreligiosa</a:t>
            </a:r>
            <a:r>
              <a:rPr lang="it-IT" sz="1400" dirty="0"/>
              <a:t>, «</a:t>
            </a:r>
            <a:r>
              <a:rPr lang="it-IT" sz="1400" dirty="0" err="1"/>
              <a:t>Concilium</a:t>
            </a:r>
            <a:r>
              <a:rPr lang="it-IT" sz="1400" dirty="0"/>
              <a:t>», XLLII (2011) 1</a:t>
            </a:r>
          </a:p>
          <a:p>
            <a:r>
              <a:rPr lang="it-IT" sz="1400" dirty="0"/>
              <a:t>F. Zolli (a cura </a:t>
            </a:r>
            <a:r>
              <a:rPr lang="it-IT" sz="1400" dirty="0" smtClean="0"/>
              <a:t>di</a:t>
            </a:r>
            <a:r>
              <a:rPr lang="it-IT" sz="1400" dirty="0"/>
              <a:t>), </a:t>
            </a:r>
            <a:r>
              <a:rPr lang="it-IT" sz="1400" i="1" dirty="0"/>
              <a:t>Essere missione oggi. Verso un nuovo immaginario missionario</a:t>
            </a:r>
            <a:r>
              <a:rPr lang="it-IT" sz="1400" dirty="0"/>
              <a:t>, EMI, Bologna 2013, 153-158 (137-158</a:t>
            </a:r>
            <a:r>
              <a:rPr lang="it-IT" sz="1400" dirty="0" smtClean="0"/>
              <a:t>)</a:t>
            </a:r>
          </a:p>
          <a:p>
            <a:r>
              <a:rPr lang="en-US" sz="1400" dirty="0"/>
              <a:t>B. De </a:t>
            </a:r>
            <a:r>
              <a:rPr lang="en-US" sz="1400" dirty="0" err="1"/>
              <a:t>Marchi</a:t>
            </a:r>
            <a:r>
              <a:rPr lang="en-US" sz="1400" dirty="0"/>
              <a:t>, </a:t>
            </a:r>
            <a:r>
              <a:rPr lang="en-US" sz="1400" i="1" dirty="0"/>
              <a:t>The Holy Spirit, Artist of God's Kingdom Spirit and Mission</a:t>
            </a:r>
            <a:r>
              <a:rPr lang="en-US" sz="1400" dirty="0"/>
              <a:t>, «Urbaniana University Journal», LXVII (2014) 1, 93-138</a:t>
            </a:r>
            <a:endParaRPr lang="it-IT" sz="1400" dirty="0" smtClean="0"/>
          </a:p>
          <a:p>
            <a:r>
              <a:rPr lang="it-IT" sz="1400" dirty="0"/>
              <a:t>S.B.  </a:t>
            </a:r>
            <a:r>
              <a:rPr lang="it-IT" sz="1400" dirty="0" err="1"/>
              <a:t>Bevans</a:t>
            </a:r>
            <a:r>
              <a:rPr lang="it-IT" sz="1400" dirty="0"/>
              <a:t>-R.P. Schroeder, </a:t>
            </a:r>
            <a:r>
              <a:rPr lang="it-IT" sz="1400" i="1" dirty="0"/>
              <a:t>Dialogo profetico. La forma della missione per il nostro tempo</a:t>
            </a:r>
            <a:r>
              <a:rPr lang="it-IT" sz="1400" dirty="0"/>
              <a:t>, EMI, Bologna </a:t>
            </a:r>
            <a:r>
              <a:rPr lang="it-IT" sz="1400" dirty="0" smtClean="0"/>
              <a:t>2015</a:t>
            </a:r>
          </a:p>
          <a:p>
            <a:r>
              <a:rPr lang="it-IT" sz="1400" dirty="0"/>
              <a:t>A. </a:t>
            </a:r>
            <a:r>
              <a:rPr lang="it-IT" sz="1400" dirty="0" err="1"/>
              <a:t>Trevisiol</a:t>
            </a:r>
            <a:r>
              <a:rPr lang="it-IT" sz="1400" dirty="0"/>
              <a:t> (a cura), </a:t>
            </a:r>
            <a:r>
              <a:rPr lang="it-IT" sz="1400" i="1" dirty="0"/>
              <a:t>Il cammino della missione a cinquant'anni dal decreto Ad </a:t>
            </a:r>
            <a:r>
              <a:rPr lang="it-IT" sz="1400" i="1" dirty="0" err="1"/>
              <a:t>gentes</a:t>
            </a:r>
            <a:r>
              <a:rPr lang="it-IT" sz="1400" dirty="0"/>
              <a:t>, Urbaniana </a:t>
            </a:r>
            <a:r>
              <a:rPr lang="it-IT" sz="1400" dirty="0" err="1"/>
              <a:t>University</a:t>
            </a:r>
            <a:r>
              <a:rPr lang="it-IT" sz="1400" dirty="0"/>
              <a:t> Press, Città del Vaticano </a:t>
            </a:r>
            <a:r>
              <a:rPr lang="it-IT" sz="1400" dirty="0" smtClean="0"/>
              <a:t>2015</a:t>
            </a:r>
            <a:endParaRPr lang="it-IT" sz="1400" dirty="0"/>
          </a:p>
          <a:p>
            <a:r>
              <a:rPr lang="it-IT" sz="1400" dirty="0"/>
              <a:t>M. Menin, </a:t>
            </a:r>
            <a:r>
              <a:rPr lang="it-IT" sz="1400" i="1" u="sng" dirty="0"/>
              <a:t>Missione</a:t>
            </a:r>
            <a:r>
              <a:rPr lang="it-IT" sz="1400" dirty="0"/>
              <a:t>, Cittadella, Assisi 2016; </a:t>
            </a:r>
            <a:endParaRPr lang="it-IT" sz="1400" dirty="0" smtClean="0"/>
          </a:p>
          <a:p>
            <a:r>
              <a:rPr lang="it-IT" sz="1400" dirty="0">
                <a:latin typeface="Calibri" panose="020F0502020204030204" pitchFamily="34" charset="0"/>
              </a:rPr>
              <a:t>M. Antonelli, </a:t>
            </a:r>
            <a:r>
              <a:rPr lang="it-IT" sz="1400" i="1" dirty="0">
                <a:latin typeface="Calibri" panose="020F0502020204030204" pitchFamily="34" charset="0"/>
              </a:rPr>
              <a:t>Ad </a:t>
            </a:r>
            <a:r>
              <a:rPr lang="it-IT" sz="1400" i="1" dirty="0" err="1">
                <a:latin typeface="Calibri" panose="020F0502020204030204" pitchFamily="34" charset="0"/>
              </a:rPr>
              <a:t>gentes</a:t>
            </a:r>
            <a:r>
              <a:rPr lang="it-IT" sz="1400" i="1" dirty="0">
                <a:latin typeface="Calibri" panose="020F0502020204030204" pitchFamily="34" charset="0"/>
              </a:rPr>
              <a:t>. Introduzione e Commento</a:t>
            </a:r>
            <a:r>
              <a:rPr lang="it-IT" sz="1400" dirty="0">
                <a:latin typeface="Calibri" panose="020F0502020204030204" pitchFamily="34" charset="0"/>
              </a:rPr>
              <a:t>, S. Noceti-R. </a:t>
            </a:r>
            <a:r>
              <a:rPr lang="it-IT" sz="1400" dirty="0" err="1">
                <a:latin typeface="Calibri" panose="020F0502020204030204" pitchFamily="34" charset="0"/>
              </a:rPr>
              <a:t>Repore</a:t>
            </a:r>
            <a:r>
              <a:rPr lang="it-IT" sz="1400" dirty="0">
                <a:latin typeface="Calibri" panose="020F0502020204030204" pitchFamily="34" charset="0"/>
              </a:rPr>
              <a:t> (a cura </a:t>
            </a:r>
            <a:r>
              <a:rPr lang="it-IT" sz="1400" dirty="0" smtClean="0">
                <a:latin typeface="Calibri" panose="020F0502020204030204" pitchFamily="34" charset="0"/>
              </a:rPr>
              <a:t>di</a:t>
            </a:r>
            <a:r>
              <a:rPr lang="it-IT" sz="1400" dirty="0">
                <a:latin typeface="Calibri" panose="020F0502020204030204" pitchFamily="34" charset="0"/>
              </a:rPr>
              <a:t>), </a:t>
            </a:r>
            <a:r>
              <a:rPr lang="it-IT" sz="1400" i="1" dirty="0">
                <a:latin typeface="Calibri" panose="020F0502020204030204" pitchFamily="34" charset="0"/>
              </a:rPr>
              <a:t>Commentario ai documenti del Vaticano II. 6. Ad </a:t>
            </a:r>
            <a:r>
              <a:rPr lang="it-IT" sz="1400" i="1" dirty="0" err="1">
                <a:latin typeface="Calibri" panose="020F0502020204030204" pitchFamily="34" charset="0"/>
              </a:rPr>
              <a:t>gentes</a:t>
            </a:r>
            <a:r>
              <a:rPr lang="it-IT" sz="1400" i="1" dirty="0">
                <a:latin typeface="Calibri" panose="020F0502020204030204" pitchFamily="34" charset="0"/>
              </a:rPr>
              <a:t>. Nostra </a:t>
            </a:r>
            <a:r>
              <a:rPr lang="it-IT" sz="1400" i="1" dirty="0" err="1">
                <a:latin typeface="Calibri" panose="020F0502020204030204" pitchFamily="34" charset="0"/>
              </a:rPr>
              <a:t>aetate</a:t>
            </a:r>
            <a:r>
              <a:rPr lang="it-IT" sz="1400" i="1" dirty="0">
                <a:latin typeface="Calibri" panose="020F0502020204030204" pitchFamily="34" charset="0"/>
              </a:rPr>
              <a:t>. </a:t>
            </a:r>
            <a:r>
              <a:rPr lang="it-IT" sz="1400" i="1" dirty="0" err="1">
                <a:latin typeface="Calibri" panose="020F0502020204030204" pitchFamily="34" charset="0"/>
              </a:rPr>
              <a:t>Dignitatis</a:t>
            </a:r>
            <a:r>
              <a:rPr lang="it-IT" sz="1400" i="1" dirty="0">
                <a:latin typeface="Calibri" panose="020F0502020204030204" pitchFamily="34" charset="0"/>
              </a:rPr>
              <a:t> </a:t>
            </a:r>
            <a:r>
              <a:rPr lang="it-IT" sz="1400" i="1" dirty="0" err="1">
                <a:latin typeface="Calibri" panose="020F0502020204030204" pitchFamily="34" charset="0"/>
              </a:rPr>
              <a:t>humanae</a:t>
            </a:r>
            <a:r>
              <a:rPr lang="it-IT" sz="1400" dirty="0">
                <a:latin typeface="Calibri" panose="020F0502020204030204" pitchFamily="34" charset="0"/>
              </a:rPr>
              <a:t>, EDB, Bologna 2018, 11-479</a:t>
            </a:r>
            <a:endParaRPr lang="it-IT" sz="1400" dirty="0" smtClean="0"/>
          </a:p>
          <a:p>
            <a:endParaRPr lang="it-IT" sz="1400" i="1"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5</a:t>
            </a:fld>
            <a:endParaRPr lang="it-IT"/>
          </a:p>
        </p:txBody>
      </p:sp>
    </p:spTree>
    <p:extLst>
      <p:ext uri="{BB962C8B-B14F-4D97-AF65-F5344CB8AC3E}">
        <p14:creationId xmlns:p14="http://schemas.microsoft.com/office/powerpoint/2010/main" val="1977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19736" y="260648"/>
            <a:ext cx="7840717"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800" dirty="0" smtClean="0">
                <a:solidFill>
                  <a:srgbClr val="FF0000"/>
                </a:solidFill>
              </a:rPr>
              <a:t>2. </a:t>
            </a:r>
            <a:r>
              <a:rPr lang="it-IT" sz="2800" dirty="0">
                <a:solidFill>
                  <a:srgbClr val="FF0000"/>
                </a:solidFill>
              </a:rPr>
              <a:t>Pastorale di evangelizzazione e del Primo annuncio</a:t>
            </a:r>
            <a:endParaRPr lang="it-IT" sz="1800" dirty="0"/>
          </a:p>
        </p:txBody>
      </p:sp>
      <p:sp>
        <p:nvSpPr>
          <p:cNvPr id="6" name="Sottotitolo 5"/>
          <p:cNvSpPr>
            <a:spLocks noGrp="1"/>
          </p:cNvSpPr>
          <p:nvPr>
            <p:ph idx="1"/>
          </p:nvPr>
        </p:nvSpPr>
        <p:spPr/>
        <p:txBody>
          <a:bodyPr>
            <a:normAutofit fontScale="92500" lnSpcReduction="10000"/>
          </a:bodyPr>
          <a:lstStyle/>
          <a:p>
            <a:r>
              <a:rPr lang="it-IT" dirty="0" smtClean="0"/>
              <a:t>TEOLOGIA. La </a:t>
            </a:r>
            <a:r>
              <a:rPr lang="it-IT" dirty="0"/>
              <a:t>natura dell’evangelizzazione</a:t>
            </a:r>
          </a:p>
          <a:p>
            <a:pPr lvl="1"/>
            <a:r>
              <a:rPr lang="it-IT" dirty="0"/>
              <a:t>“evangelizzazione” prima di essere un contenuto o una azione è un </a:t>
            </a:r>
            <a:r>
              <a:rPr lang="it-IT" i="1" dirty="0"/>
              <a:t>dinamismo</a:t>
            </a:r>
            <a:endParaRPr lang="it-IT" dirty="0"/>
          </a:p>
          <a:p>
            <a:pPr lvl="1"/>
            <a:r>
              <a:rPr lang="it-IT" dirty="0"/>
              <a:t>Esso esprime non tanto una azione pastorale quanto l’inserimento della Trinità nella storia (</a:t>
            </a:r>
            <a:r>
              <a:rPr lang="it-IT" dirty="0" err="1"/>
              <a:t>Cf</a:t>
            </a:r>
            <a:r>
              <a:rPr lang="it-IT" dirty="0"/>
              <a:t>. LG 1-4; 13-17; DV 2;  AG 1-4; GS 22). </a:t>
            </a:r>
            <a:endParaRPr lang="it-IT" dirty="0" smtClean="0"/>
          </a:p>
          <a:p>
            <a:pPr lvl="1"/>
            <a:r>
              <a:rPr lang="it-IT" dirty="0"/>
              <a:t>È Dio che </a:t>
            </a:r>
            <a:r>
              <a:rPr lang="it-IT" i="1" dirty="0"/>
              <a:t>evangelizza</a:t>
            </a:r>
            <a:r>
              <a:rPr lang="it-IT" dirty="0"/>
              <a:t> ovvero cerca continuamente di suscitare il desiderio della autentica realizzazione umana che ha manifestato in Cristo (GS 41; AG </a:t>
            </a:r>
            <a:r>
              <a:rPr lang="it-IT" dirty="0" smtClean="0"/>
              <a:t>13)</a:t>
            </a:r>
          </a:p>
          <a:p>
            <a:pPr lvl="1"/>
            <a:r>
              <a:rPr lang="it-IT" dirty="0"/>
              <a:t>Dio viene in modo </a:t>
            </a:r>
            <a:r>
              <a:rPr lang="it-IT" dirty="0" smtClean="0"/>
              <a:t>«immediato» all’uomo, c’è già</a:t>
            </a:r>
            <a:endParaRPr lang="it-IT" dirty="0"/>
          </a:p>
          <a:p>
            <a:pPr lvl="1"/>
            <a:r>
              <a:rPr lang="it-IT" dirty="0"/>
              <a:t>Dio si «</a:t>
            </a:r>
            <a:r>
              <a:rPr lang="it-IT" dirty="0" err="1"/>
              <a:t>autocomunica</a:t>
            </a:r>
            <a:r>
              <a:rPr lang="it-IT" dirty="0" smtClean="0"/>
              <a:t>», agisce già</a:t>
            </a:r>
            <a:endParaRPr lang="it-IT" dirty="0"/>
          </a:p>
          <a:p>
            <a:pPr lvl="1"/>
            <a:endParaRPr lang="it-IT" dirty="0"/>
          </a:p>
          <a:p>
            <a:pPr lvl="1"/>
            <a:endParaRPr lang="it-IT" dirty="0"/>
          </a:p>
          <a:p>
            <a:endParaRPr lang="it-IT" sz="1200" dirty="0"/>
          </a:p>
          <a:p>
            <a:endParaRPr lang="it-IT" sz="1200" dirty="0"/>
          </a:p>
          <a:p>
            <a:endParaRPr lang="it-IT" sz="12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50</a:t>
            </a:fld>
            <a:endParaRPr lang="it-IT"/>
          </a:p>
        </p:txBody>
      </p:sp>
      <p:pic>
        <p:nvPicPr>
          <p:cNvPr id="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19" y="175891"/>
            <a:ext cx="1639118" cy="122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0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647728" y="260648"/>
            <a:ext cx="7912725"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a:p>
        </p:txBody>
      </p:sp>
      <p:sp>
        <p:nvSpPr>
          <p:cNvPr id="34820" name="Rectangle 3"/>
          <p:cNvSpPr>
            <a:spLocks noGrp="1" noChangeArrowheads="1"/>
          </p:cNvSpPr>
          <p:nvPr>
            <p:ph type="body" idx="1"/>
          </p:nvPr>
        </p:nvSpPr>
        <p:spPr/>
        <p:txBody>
          <a:bodyPr>
            <a:normAutofit/>
          </a:bodyPr>
          <a:lstStyle/>
          <a:p>
            <a:r>
              <a:rPr lang="it-IT" altLang="it-IT" dirty="0" smtClean="0"/>
              <a:t>TEOLOGIA. Il compito ecclesiale dell’evangelizzazione</a:t>
            </a:r>
          </a:p>
          <a:p>
            <a:pPr lvl="1"/>
            <a:r>
              <a:rPr lang="it-IT" altLang="it-IT" dirty="0" smtClean="0"/>
              <a:t>Far crescere la consapevolezza della presenza di Dio nella storia e nella biografia della persona</a:t>
            </a:r>
          </a:p>
          <a:p>
            <a:pPr lvl="1"/>
            <a:r>
              <a:rPr lang="it-IT" altLang="it-IT" dirty="0" smtClean="0"/>
              <a:t>Disambiguare le rappresentazioni di Dio (che nascono nella cultura e nella persona)</a:t>
            </a:r>
          </a:p>
          <a:p>
            <a:pPr lvl="1"/>
            <a:r>
              <a:rPr lang="it-IT" altLang="it-IT" dirty="0" smtClean="0"/>
              <a:t>Attraverso «narrazioni» </a:t>
            </a:r>
            <a:r>
              <a:rPr lang="it-IT" altLang="it-IT" i="1" dirty="0" err="1" smtClean="0"/>
              <a:t>kerygmatiche</a:t>
            </a:r>
            <a:endParaRPr lang="it-IT" altLang="it-IT" dirty="0" smtClean="0"/>
          </a:p>
          <a:p>
            <a:pPr lvl="1"/>
            <a:r>
              <a:rPr lang="it-IT" altLang="it-IT" dirty="0" smtClean="0"/>
              <a:t>Riportare (ricapitolare) in Cristo le rappresentazioni)</a:t>
            </a:r>
          </a:p>
          <a:p>
            <a:pPr lvl="1"/>
            <a:endParaRPr lang="it-IT" altLang="it-IT" dirty="0" smtClean="0"/>
          </a:p>
          <a:p>
            <a:pPr lvl="1"/>
            <a:endParaRPr lang="it-IT" altLang="it-IT" dirty="0"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51</a:t>
            </a:fld>
            <a:endParaRPr lang="it-IT"/>
          </a:p>
        </p:txBody>
      </p:sp>
      <p:pic>
        <p:nvPicPr>
          <p:cNvPr id="18434"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60" y="89287"/>
            <a:ext cx="1617017" cy="14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3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647728" y="260648"/>
            <a:ext cx="7912725"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a:p>
        </p:txBody>
      </p:sp>
      <p:sp>
        <p:nvSpPr>
          <p:cNvPr id="34820" name="Rectangle 3"/>
          <p:cNvSpPr>
            <a:spLocks noGrp="1" noChangeArrowheads="1"/>
          </p:cNvSpPr>
          <p:nvPr>
            <p:ph type="body" idx="1"/>
          </p:nvPr>
        </p:nvSpPr>
        <p:spPr/>
        <p:txBody>
          <a:bodyPr/>
          <a:lstStyle/>
          <a:p>
            <a:r>
              <a:rPr lang="it-IT" altLang="it-IT" smtClean="0"/>
              <a:t>Due destinatari </a:t>
            </a:r>
          </a:p>
          <a:p>
            <a:pPr lvl="1"/>
            <a:r>
              <a:rPr lang="it-IT" altLang="it-IT" smtClean="0"/>
              <a:t>Non conoscenza della fede cristiana</a:t>
            </a:r>
          </a:p>
          <a:p>
            <a:pPr lvl="1"/>
            <a:r>
              <a:rPr lang="it-IT" altLang="it-IT" smtClean="0"/>
              <a:t>Rievangelizzazione dei battezzati</a:t>
            </a:r>
          </a:p>
          <a:p>
            <a:r>
              <a:rPr lang="it-IT" altLang="it-IT" smtClean="0"/>
              <a:t>Contesti differenti</a:t>
            </a:r>
          </a:p>
          <a:p>
            <a:pPr lvl="1"/>
            <a:r>
              <a:rPr lang="it-IT" altLang="it-IT" smtClean="0"/>
              <a:t>Religiosità naturale = il Dio vero</a:t>
            </a:r>
          </a:p>
          <a:p>
            <a:pPr lvl="1"/>
            <a:r>
              <a:rPr lang="it-IT" altLang="it-IT" smtClean="0"/>
              <a:t>Modernità e post-modernità  = il “vero” Dio</a:t>
            </a:r>
          </a:p>
          <a:p>
            <a:pPr lvl="1"/>
            <a:r>
              <a:rPr lang="it-IT" altLang="it-IT" smtClean="0"/>
              <a:t>Dialogo interreligioso = confronto centrato sul messianismo cristologico</a:t>
            </a:r>
          </a:p>
          <a:p>
            <a:pPr lvl="1"/>
            <a:endParaRPr lang="it-IT" altLang="it-IT"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52</a:t>
            </a:fld>
            <a:endParaRPr lang="it-IT"/>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60" y="89287"/>
            <a:ext cx="1617017" cy="14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7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791744" y="260648"/>
            <a:ext cx="7768709"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smtClean="0"/>
          </a:p>
        </p:txBody>
      </p:sp>
      <p:sp>
        <p:nvSpPr>
          <p:cNvPr id="15364" name="Rectangle 3"/>
          <p:cNvSpPr>
            <a:spLocks noGrp="1" noChangeArrowheads="1"/>
          </p:cNvSpPr>
          <p:nvPr>
            <p:ph type="body" idx="1"/>
          </p:nvPr>
        </p:nvSpPr>
        <p:spPr/>
        <p:txBody>
          <a:bodyPr>
            <a:normAutofit/>
          </a:bodyPr>
          <a:lstStyle/>
          <a:p>
            <a:pPr>
              <a:defRPr/>
            </a:pPr>
            <a:r>
              <a:rPr lang="it-IT" sz="2800" dirty="0" smtClean="0"/>
              <a:t>TEOLOGIA. La </a:t>
            </a:r>
            <a:r>
              <a:rPr lang="it-IT" sz="2800" dirty="0"/>
              <a:t>necessità di un ripensamento del </a:t>
            </a:r>
            <a:r>
              <a:rPr lang="it-IT" sz="2800" dirty="0" smtClean="0"/>
              <a:t>kerygma </a:t>
            </a:r>
          </a:p>
          <a:p>
            <a:pPr>
              <a:defRPr/>
            </a:pPr>
            <a:r>
              <a:rPr lang="it-IT" sz="1900" dirty="0" smtClean="0"/>
              <a:t>Lo </a:t>
            </a:r>
            <a:r>
              <a:rPr lang="it-IT" sz="1900" dirty="0"/>
              <a:t>riconosce anche Benedetto XVI. “Ma come detto, in questo grande contesto la religiosità deve rigenerarsi e trovare così nuove forme espressive e di comprensione. L'uomo di oggi non capisce più immediatamente che il Sangue di Cristo sulla Croce è stato versato in espiazione dei nostri peccati. </a:t>
            </a:r>
            <a:r>
              <a:rPr lang="it-IT" sz="1900" b="1" dirty="0"/>
              <a:t>Sono formule grandi e vere, e che tuttavia non trovano più posto nella nostra </a:t>
            </a:r>
            <a:r>
              <a:rPr lang="it-IT" sz="1900" b="1" i="1" dirty="0"/>
              <a:t>forma mentis e </a:t>
            </a:r>
            <a:r>
              <a:rPr lang="it-IT" sz="1900" b="1" dirty="0"/>
              <a:t>nella nostra immagine del mondo; che devono essere per così dire tradotte e comprese in modo nuovo</a:t>
            </a:r>
            <a:r>
              <a:rPr lang="it-IT" sz="1900" dirty="0"/>
              <a:t>. Dobbiamo nuovamente capire, ad esempio, che il concetto di male ha davvero bisogno di essere riconcepito. Non lo si può mettere semplicemente da un canto o dimenticarlo. Deve essere riconcepito e trasformato dal suo interno». Benedetto XVI, </a:t>
            </a:r>
            <a:r>
              <a:rPr lang="it-IT" sz="1900" i="1" dirty="0"/>
              <a:t>Luce del Mondo. Il Papa, la Chiesa e i segni dei tempi. Una conversazione con Peter </a:t>
            </a:r>
            <a:r>
              <a:rPr lang="it-IT" sz="1900" i="1" dirty="0" err="1"/>
              <a:t>Seewald</a:t>
            </a:r>
            <a:r>
              <a:rPr lang="it-IT" sz="1900" dirty="0"/>
              <a:t>, Libreria editrice vaticana, Città del Vaticano 2010, 192. </a:t>
            </a:r>
          </a:p>
          <a:p>
            <a:pPr lvl="1">
              <a:defRPr/>
            </a:pPr>
            <a:endParaRPr lang="it-IT" dirty="0"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53</a:t>
            </a:fld>
            <a:endParaRPr lang="it-IT"/>
          </a:p>
        </p:txBody>
      </p:sp>
      <p:pic>
        <p:nvPicPr>
          <p:cNvPr id="2150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415" y="172895"/>
            <a:ext cx="1758007" cy="131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7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719736" y="260648"/>
            <a:ext cx="7840717"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smtClean="0"/>
          </a:p>
        </p:txBody>
      </p:sp>
      <p:sp>
        <p:nvSpPr>
          <p:cNvPr id="36868" name="Rectangle 3"/>
          <p:cNvSpPr>
            <a:spLocks noGrp="1" noChangeArrowheads="1"/>
          </p:cNvSpPr>
          <p:nvPr>
            <p:ph type="body" idx="1"/>
          </p:nvPr>
        </p:nvSpPr>
        <p:spPr/>
        <p:txBody>
          <a:bodyPr>
            <a:normAutofit/>
          </a:bodyPr>
          <a:lstStyle/>
          <a:p>
            <a:pPr marL="571500" indent="-457200"/>
            <a:r>
              <a:rPr lang="it-IT" dirty="0" smtClean="0"/>
              <a:t>TEOLOGIA. Pluralità </a:t>
            </a:r>
            <a:r>
              <a:rPr lang="it-IT" dirty="0"/>
              <a:t>di Kerygma nel NT</a:t>
            </a:r>
          </a:p>
          <a:p>
            <a:pPr lvl="1"/>
            <a:r>
              <a:rPr lang="it-IT" sz="2000" dirty="0"/>
              <a:t>La fonte Q: annuncio del regno e decisione di seguire Gesù costruendo fraternità di vita povera, itinerante e carismatica: Gesù è il Maestro</a:t>
            </a:r>
          </a:p>
          <a:p>
            <a:pPr lvl="1"/>
            <a:r>
              <a:rPr lang="it-IT" sz="2000" dirty="0"/>
              <a:t>I sinottici: Gesù è risorto! È il Cristo! È il Signore! È Figlio di Dio</a:t>
            </a:r>
          </a:p>
          <a:p>
            <a:pPr lvl="1"/>
            <a:r>
              <a:rPr lang="it-IT" sz="2000" dirty="0"/>
              <a:t>Paolo: Cristo è il primo dei risorti! È redentore</a:t>
            </a:r>
          </a:p>
          <a:p>
            <a:pPr lvl="1"/>
            <a:r>
              <a:rPr lang="it-IT" sz="2000" dirty="0"/>
              <a:t>Lettere </a:t>
            </a:r>
            <a:r>
              <a:rPr lang="it-IT" sz="2000" dirty="0" err="1"/>
              <a:t>pseudopaoline</a:t>
            </a:r>
            <a:r>
              <a:rPr lang="it-IT" sz="2000" dirty="0"/>
              <a:t>: il risorto è redentore e </a:t>
            </a:r>
            <a:r>
              <a:rPr lang="it-IT" sz="2000" dirty="0" err="1"/>
              <a:t>ricapitolatore</a:t>
            </a:r>
            <a:r>
              <a:rPr lang="it-IT" sz="2000" dirty="0"/>
              <a:t> della storia, immagine del Dio invisibile</a:t>
            </a:r>
          </a:p>
          <a:p>
            <a:pPr lvl="1"/>
            <a:r>
              <a:rPr lang="it-IT" sz="2000" dirty="0"/>
              <a:t>Apocalisse: redentore e signore della storia</a:t>
            </a:r>
          </a:p>
          <a:p>
            <a:pPr lvl="1"/>
            <a:r>
              <a:rPr lang="it-IT" sz="2000" dirty="0"/>
              <a:t>Giovanni: Logos, Figlio di Dio e rivelatore, donatore dello Spirito</a:t>
            </a:r>
          </a:p>
          <a:p>
            <a:pPr lvl="1"/>
            <a:r>
              <a:rPr lang="it-IT" sz="2000" dirty="0"/>
              <a:t>Ebrei: sommo sacerdote</a:t>
            </a:r>
          </a:p>
          <a:p>
            <a:pPr lvl="1"/>
            <a:endParaRPr lang="it-IT" altLang="it-IT" dirty="0"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54</a:t>
            </a:fld>
            <a:endParaRPr lang="it-IT"/>
          </a:p>
        </p:txBody>
      </p:sp>
      <p:pic>
        <p:nvPicPr>
          <p:cNvPr id="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415" y="172895"/>
            <a:ext cx="1758007" cy="131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2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719736" y="260648"/>
            <a:ext cx="7840717"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600" dirty="0" smtClean="0"/>
          </a:p>
        </p:txBody>
      </p:sp>
      <p:sp>
        <p:nvSpPr>
          <p:cNvPr id="36868" name="Rectangle 3"/>
          <p:cNvSpPr>
            <a:spLocks noGrp="1" noChangeArrowheads="1"/>
          </p:cNvSpPr>
          <p:nvPr>
            <p:ph type="body" idx="1"/>
          </p:nvPr>
        </p:nvSpPr>
        <p:spPr/>
        <p:txBody>
          <a:bodyPr>
            <a:normAutofit/>
          </a:bodyPr>
          <a:lstStyle/>
          <a:p>
            <a:r>
              <a:rPr lang="it-IT" sz="4000" dirty="0" smtClean="0"/>
              <a:t>PASTORALE. 5 </a:t>
            </a:r>
            <a:r>
              <a:rPr lang="it-IT" sz="4000" dirty="0"/>
              <a:t>modelli generali: </a:t>
            </a:r>
          </a:p>
          <a:p>
            <a:pPr lvl="1"/>
            <a:r>
              <a:rPr lang="it-IT" sz="3400" dirty="0"/>
              <a:t>Modello redentivo</a:t>
            </a:r>
          </a:p>
          <a:p>
            <a:pPr lvl="1"/>
            <a:r>
              <a:rPr lang="it-IT" sz="3400" dirty="0"/>
              <a:t>Modello spirituale</a:t>
            </a:r>
          </a:p>
          <a:p>
            <a:pPr lvl="1"/>
            <a:r>
              <a:rPr lang="it-IT" sz="3400" dirty="0"/>
              <a:t>Modello </a:t>
            </a:r>
            <a:r>
              <a:rPr lang="it-IT" sz="3400" dirty="0" err="1"/>
              <a:t>psico</a:t>
            </a:r>
            <a:r>
              <a:rPr lang="it-IT" sz="3400" dirty="0"/>
              <a:t>-spirituale</a:t>
            </a:r>
          </a:p>
          <a:p>
            <a:pPr lvl="1"/>
            <a:r>
              <a:rPr lang="it-IT" sz="3400" dirty="0"/>
              <a:t>Modello messianico</a:t>
            </a:r>
          </a:p>
          <a:p>
            <a:pPr lvl="1"/>
            <a:r>
              <a:rPr lang="it-IT" sz="3400" dirty="0"/>
              <a:t>Modello a-religioso</a:t>
            </a:r>
          </a:p>
          <a:p>
            <a:pPr lvl="1"/>
            <a:endParaRPr lang="it-IT" altLang="it-IT" dirty="0"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55</a:t>
            </a:fld>
            <a:endParaRPr lang="it-IT"/>
          </a:p>
        </p:txBody>
      </p:sp>
      <p:pic>
        <p:nvPicPr>
          <p:cNvPr id="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60" y="89287"/>
            <a:ext cx="1617017" cy="14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791744" y="260648"/>
            <a:ext cx="7768709"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smtClean="0"/>
          </a:p>
        </p:txBody>
      </p:sp>
      <p:sp>
        <p:nvSpPr>
          <p:cNvPr id="15364" name="Rectangle 3"/>
          <p:cNvSpPr>
            <a:spLocks noGrp="1" noChangeArrowheads="1"/>
          </p:cNvSpPr>
          <p:nvPr>
            <p:ph type="body" idx="1"/>
          </p:nvPr>
        </p:nvSpPr>
        <p:spPr/>
        <p:txBody>
          <a:bodyPr>
            <a:normAutofit fontScale="55000" lnSpcReduction="20000"/>
          </a:bodyPr>
          <a:lstStyle/>
          <a:p>
            <a:pPr>
              <a:defRPr/>
            </a:pPr>
            <a:r>
              <a:rPr lang="it-IT" sz="5800" dirty="0" smtClean="0"/>
              <a:t>PASTORALE. Itinerario tipico</a:t>
            </a:r>
            <a:endParaRPr lang="it-IT" sz="5800" dirty="0"/>
          </a:p>
          <a:p>
            <a:pPr lvl="1">
              <a:defRPr/>
            </a:pPr>
            <a:r>
              <a:rPr lang="it-IT" sz="3400" b="1" dirty="0"/>
              <a:t>Guarire le proprie ferite e sviluppare una visione positiva di se stessi perché </a:t>
            </a:r>
            <a:r>
              <a:rPr lang="it-IT" sz="3400" dirty="0"/>
              <a:t>per un cammino di fede è necessario avere una buona coscienza del proprio positivo per poter poi apprendere come è possibile da questa base sviluppare il progetto cristiano.</a:t>
            </a:r>
            <a:endParaRPr lang="it-IT" sz="4200" dirty="0"/>
          </a:p>
          <a:p>
            <a:pPr lvl="1">
              <a:defRPr/>
            </a:pPr>
            <a:r>
              <a:rPr lang="it-IT" sz="3400" b="1" dirty="0"/>
              <a:t>Comprendere la propria esperienza umana.</a:t>
            </a:r>
            <a:r>
              <a:rPr lang="it-IT" sz="3400" dirty="0"/>
              <a:t>  Questo significa aiutare a prendere coscienza e valutare l’orientamento fondamentale della propria esistenza verificando la propria posizione riguardo ad alcuni temi della vita adulta. </a:t>
            </a:r>
            <a:endParaRPr lang="it-IT" sz="4200" dirty="0"/>
          </a:p>
          <a:p>
            <a:pPr lvl="1">
              <a:defRPr/>
            </a:pPr>
            <a:r>
              <a:rPr lang="it-IT" sz="3400" b="1" dirty="0"/>
              <a:t>Valutare e purificare le proprie rappresentazioni religiose.</a:t>
            </a:r>
            <a:r>
              <a:rPr lang="it-IT" sz="3400" dirty="0"/>
              <a:t>  È il punto centrale. Nelle loro convinzioni religiose gli adulti che incontriamo o a cui proponiamo un cammino di rievangelizzazione sono il frutto della catechesi infantile che hanno ricevuto. Questa inevitabilmente è stata </a:t>
            </a:r>
            <a:r>
              <a:rPr lang="it-IT" sz="3400" dirty="0" err="1"/>
              <a:t>pre</a:t>
            </a:r>
            <a:r>
              <a:rPr lang="it-IT" sz="3400" dirty="0"/>
              <a:t>-scientifica e magico-sacrale. Spesso è rimasta al livello di un atteggiamento religioso generico, magari incline al </a:t>
            </a:r>
            <a:r>
              <a:rPr lang="it-IT" sz="3400" dirty="0" err="1"/>
              <a:t>devozionismo</a:t>
            </a:r>
            <a:r>
              <a:rPr lang="it-IT" sz="3400" dirty="0"/>
              <a:t> che si limita a desiderare gli interventi di Dio ma non riesce a cogliere l’immagine di un Dio Misericordioso che perdona e accoglie e neppure l’appello alla sequela a cui ci chiama il vangelo di Gesù.</a:t>
            </a:r>
            <a:endParaRPr lang="it-IT" sz="4200" dirty="0"/>
          </a:p>
          <a:p>
            <a:pPr lvl="1">
              <a:defRPr/>
            </a:pPr>
            <a:endParaRPr lang="it-IT" sz="3400" dirty="0"/>
          </a:p>
          <a:p>
            <a:pPr lvl="1">
              <a:defRPr/>
            </a:pPr>
            <a:endParaRPr lang="it-IT" sz="5500"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56</a:t>
            </a:fld>
            <a:endParaRPr lang="it-IT"/>
          </a:p>
        </p:txBody>
      </p:sp>
      <p:pic>
        <p:nvPicPr>
          <p:cNvPr id="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60" y="89287"/>
            <a:ext cx="1617017" cy="14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4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791744" y="260648"/>
            <a:ext cx="7768709" cy="1143000"/>
          </a:xfrm>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400" dirty="0" smtClean="0">
                <a:solidFill>
                  <a:srgbClr val="FF0000"/>
                </a:solidFill>
              </a:rPr>
              <a:t>2. </a:t>
            </a:r>
            <a:r>
              <a:rPr lang="it-IT" sz="2400" dirty="0">
                <a:solidFill>
                  <a:srgbClr val="FF0000"/>
                </a:solidFill>
              </a:rPr>
              <a:t>Pastorale di evangelizzazione e del Primo annuncio</a:t>
            </a:r>
            <a:endParaRPr lang="it-IT" altLang="it-IT" sz="1800" dirty="0" smtClean="0"/>
          </a:p>
        </p:txBody>
      </p:sp>
      <p:sp>
        <p:nvSpPr>
          <p:cNvPr id="15364" name="Rectangle 3"/>
          <p:cNvSpPr>
            <a:spLocks noGrp="1" noChangeArrowheads="1"/>
          </p:cNvSpPr>
          <p:nvPr>
            <p:ph type="body" idx="1"/>
          </p:nvPr>
        </p:nvSpPr>
        <p:spPr/>
        <p:txBody>
          <a:bodyPr>
            <a:normAutofit fontScale="55000" lnSpcReduction="20000"/>
          </a:bodyPr>
          <a:lstStyle/>
          <a:p>
            <a:pPr>
              <a:defRPr/>
            </a:pPr>
            <a:r>
              <a:rPr lang="it-IT" sz="5800" dirty="0" smtClean="0"/>
              <a:t>PASTORALE. Itinerario tipico</a:t>
            </a:r>
          </a:p>
          <a:p>
            <a:pPr lvl="1">
              <a:defRPr/>
            </a:pPr>
            <a:r>
              <a:rPr lang="it-IT" sz="3200" b="1" dirty="0" smtClean="0"/>
              <a:t>Abilitare </a:t>
            </a:r>
            <a:r>
              <a:rPr lang="it-IT" sz="3200" b="1" dirty="0"/>
              <a:t>a comprendere in modo adulto le categorie del messaggio cristiano. </a:t>
            </a:r>
            <a:r>
              <a:rPr lang="it-IT" sz="3200" dirty="0"/>
              <a:t>Occorre continuare nella linea dell’aggiornamento del modo di interpretare e comprendere il messaggio cristiano. Una lettura “completa” finalizzata non solo a studiare la Bibbia ma a “farsi leggere, illuminare e guarire” dalla rivelazione salvifica di Dio cioè comprendere il Messaggio della fede come illuminazione della storia e delle persone. Anche la Liturgia e i Sacramenti vanno compresi nella linea della comunione con il Mistero Pasquale per l’esercizio della pratica messianica.</a:t>
            </a:r>
            <a:r>
              <a:rPr lang="it-IT" sz="3200" i="1" dirty="0"/>
              <a:t> </a:t>
            </a:r>
            <a:r>
              <a:rPr lang="it-IT" sz="3200" dirty="0"/>
              <a:t> </a:t>
            </a:r>
            <a:endParaRPr lang="it-IT" sz="4400" dirty="0"/>
          </a:p>
          <a:p>
            <a:pPr lvl="1">
              <a:defRPr/>
            </a:pPr>
            <a:r>
              <a:rPr lang="it-IT" sz="3600" b="1" dirty="0"/>
              <a:t>Aderire nella fede al progetto e mistero di Gesù di Nazareth.</a:t>
            </a:r>
            <a:r>
              <a:rPr lang="it-IT" sz="3600" dirty="0"/>
              <a:t>   Tutto questo porterà alla decisione per il Cristo. Gli adulti non sono stati evangelizzati, cioè non sono stati mai aiutati a prendere posizione verso l’annuncio fondamentale proclamato con le parole e con le opere da Gesù. Per essi l’avvento del regno di Dio non costituisce l’orizzonte attraverso cui interpretare la vita personale e sociale, né viene riconosciuta l’importanza necessaria all’appartenenza ecclesiale, al sentirsi “pietre vive costituenti il nuovo Tempio”.</a:t>
            </a:r>
          </a:p>
          <a:p>
            <a:pPr lvl="1">
              <a:defRPr/>
            </a:pPr>
            <a:endParaRPr lang="it-IT" sz="3400" dirty="0"/>
          </a:p>
          <a:p>
            <a:pPr lvl="1">
              <a:defRPr/>
            </a:pPr>
            <a:endParaRPr lang="it-IT" sz="5500"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57</a:t>
            </a:fld>
            <a:endParaRPr lang="it-IT"/>
          </a:p>
        </p:txBody>
      </p:sp>
      <p:pic>
        <p:nvPicPr>
          <p:cNvPr id="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60" y="89287"/>
            <a:ext cx="1617017" cy="14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5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Risultati immagini per unzione cris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4" y="1403647"/>
            <a:ext cx="4824536" cy="4824537"/>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2"/>
          <p:cNvSpPr>
            <a:spLocks noGrp="1" noChangeArrowheads="1"/>
          </p:cNvSpPr>
          <p:nvPr>
            <p:ph type="title"/>
          </p:nvPr>
        </p:nvSpPr>
        <p:spPr/>
        <p:txBody>
          <a:bodyPr/>
          <a:lstStyle/>
          <a:p>
            <a:r>
              <a:rPr lang="it-IT" sz="1800" dirty="0"/>
              <a:t>2. PARTE SECONDA Quando agiamo da missionari</a:t>
            </a:r>
            <a:br>
              <a:rPr lang="it-IT" sz="1800" dirty="0"/>
            </a:br>
            <a:r>
              <a:rPr lang="it-IT" sz="1800" dirty="0"/>
              <a:t>L’azione missionaria della Chiesa.</a:t>
            </a:r>
            <a:br>
              <a:rPr lang="it-IT" sz="1800" dirty="0"/>
            </a:br>
            <a:endParaRPr lang="it-IT" altLang="it-IT" sz="1800" dirty="0" smtClean="0"/>
          </a:p>
        </p:txBody>
      </p:sp>
      <p:sp>
        <p:nvSpPr>
          <p:cNvPr id="51204" name="Rectangle 3"/>
          <p:cNvSpPr>
            <a:spLocks noGrp="1" noChangeArrowheads="1"/>
          </p:cNvSpPr>
          <p:nvPr>
            <p:ph type="body" idx="1"/>
          </p:nvPr>
        </p:nvSpPr>
        <p:spPr>
          <a:xfrm>
            <a:off x="1980570" y="3940827"/>
            <a:ext cx="9590856" cy="4525963"/>
          </a:xfrm>
        </p:spPr>
        <p:txBody>
          <a:bodyPr/>
          <a:lstStyle/>
          <a:p>
            <a:pPr marL="0" indent="0">
              <a:lnSpc>
                <a:spcPct val="80000"/>
              </a:lnSpc>
              <a:buNone/>
            </a:pPr>
            <a:r>
              <a:rPr lang="it-IT" sz="5400" b="1" dirty="0">
                <a:solidFill>
                  <a:srgbClr val="FF0000"/>
                </a:solidFill>
                <a:latin typeface="Arial Rounded MT Bold" panose="020F0704030504030204" pitchFamily="34" charset="0"/>
              </a:rPr>
              <a:t>3. Iniziare </a:t>
            </a:r>
            <a:r>
              <a:rPr lang="it-IT" sz="5400" b="1" dirty="0" smtClean="0">
                <a:solidFill>
                  <a:srgbClr val="FF0000"/>
                </a:solidFill>
                <a:latin typeface="Arial Rounded MT Bold" panose="020F0704030504030204" pitchFamily="34" charset="0"/>
              </a:rPr>
              <a:t/>
            </a:r>
            <a:br>
              <a:rPr lang="it-IT" sz="5400" b="1" dirty="0" smtClean="0">
                <a:solidFill>
                  <a:srgbClr val="FF0000"/>
                </a:solidFill>
                <a:latin typeface="Arial Rounded MT Bold" panose="020F0704030504030204" pitchFamily="34" charset="0"/>
              </a:rPr>
            </a:br>
            <a:r>
              <a:rPr lang="it-IT" sz="5400" b="1" dirty="0" smtClean="0">
                <a:solidFill>
                  <a:srgbClr val="FF0000"/>
                </a:solidFill>
                <a:latin typeface="Arial Rounded MT Bold" panose="020F0704030504030204" pitchFamily="34" charset="0"/>
              </a:rPr>
              <a:t>alla </a:t>
            </a:r>
            <a:r>
              <a:rPr lang="it-IT" sz="5400" b="1" dirty="0">
                <a:solidFill>
                  <a:srgbClr val="FF0000"/>
                </a:solidFill>
                <a:latin typeface="Arial Rounded MT Bold" panose="020F0704030504030204" pitchFamily="34" charset="0"/>
              </a:rPr>
              <a:t>vita cristiana</a:t>
            </a:r>
            <a:endParaRPr lang="it-IT" altLang="it-IT" sz="4000" b="1" dirty="0">
              <a:latin typeface="Arial Rounded MT Bold" panose="020F0704030504030204" pitchFamily="34" charset="0"/>
            </a:endParaRPr>
          </a:p>
          <a:p>
            <a:pPr>
              <a:lnSpc>
                <a:spcPct val="80000"/>
              </a:lnSpc>
            </a:pPr>
            <a:endParaRPr lang="it-IT" altLang="it-IT" sz="2400"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58</a:t>
            </a:fld>
            <a:endParaRPr lang="it-IT"/>
          </a:p>
        </p:txBody>
      </p:sp>
    </p:spTree>
    <p:extLst>
      <p:ext uri="{BB962C8B-B14F-4D97-AF65-F5344CB8AC3E}">
        <p14:creationId xmlns:p14="http://schemas.microsoft.com/office/powerpoint/2010/main" val="27830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it-IT" sz="1800" dirty="0"/>
              <a:t>2. PARTE SECONDA Quando agiamo da missionari</a:t>
            </a:r>
            <a:br>
              <a:rPr lang="it-IT" sz="1800" dirty="0"/>
            </a:br>
            <a:r>
              <a:rPr lang="it-IT" sz="1800" dirty="0"/>
              <a:t>L’azione missionaria della Chiesa.</a:t>
            </a:r>
            <a:br>
              <a:rPr lang="it-IT" sz="1800" dirty="0"/>
            </a:br>
            <a:r>
              <a:rPr lang="it-IT" sz="2800" dirty="0" smtClean="0">
                <a:solidFill>
                  <a:srgbClr val="FF0000"/>
                </a:solidFill>
              </a:rPr>
              <a:t>3. Iniziare alla vita cristiana</a:t>
            </a:r>
            <a:endParaRPr lang="it-IT" altLang="it-IT" sz="1800" dirty="0" smtClean="0"/>
          </a:p>
        </p:txBody>
      </p:sp>
      <p:sp>
        <p:nvSpPr>
          <p:cNvPr id="51204" name="Rectangle 3"/>
          <p:cNvSpPr>
            <a:spLocks noGrp="1" noChangeArrowheads="1"/>
          </p:cNvSpPr>
          <p:nvPr>
            <p:ph type="body" idx="1"/>
          </p:nvPr>
        </p:nvSpPr>
        <p:spPr/>
        <p:txBody>
          <a:bodyPr/>
          <a:lstStyle/>
          <a:p>
            <a:pPr>
              <a:lnSpc>
                <a:spcPct val="80000"/>
              </a:lnSpc>
            </a:pPr>
            <a:r>
              <a:rPr lang="it-IT" altLang="it-IT" sz="2800" dirty="0" smtClean="0"/>
              <a:t>TEOLOGIA</a:t>
            </a:r>
          </a:p>
          <a:p>
            <a:pPr>
              <a:lnSpc>
                <a:spcPct val="80000"/>
              </a:lnSpc>
            </a:pPr>
            <a:r>
              <a:rPr lang="it-IT" altLang="it-IT" sz="2800" dirty="0" smtClean="0"/>
              <a:t>Nella </a:t>
            </a:r>
            <a:r>
              <a:rPr lang="it-IT" altLang="it-IT" sz="2800" dirty="0"/>
              <a:t>chiesa antica</a:t>
            </a:r>
          </a:p>
          <a:p>
            <a:pPr lvl="1">
              <a:lnSpc>
                <a:spcPct val="80000"/>
              </a:lnSpc>
            </a:pPr>
            <a:r>
              <a:rPr lang="it-IT" altLang="it-IT" sz="2400" dirty="0"/>
              <a:t>Percorso a tappe</a:t>
            </a:r>
          </a:p>
          <a:p>
            <a:pPr lvl="1">
              <a:lnSpc>
                <a:spcPct val="80000"/>
              </a:lnSpc>
            </a:pPr>
            <a:r>
              <a:rPr lang="it-IT" altLang="it-IT" sz="2400" dirty="0"/>
              <a:t>Chiusura del catecumenato degli adulti e introduzione ufficiale del </a:t>
            </a:r>
            <a:r>
              <a:rPr lang="it-IT" altLang="it-IT" sz="2400" dirty="0" err="1"/>
              <a:t>pedobattesimo</a:t>
            </a:r>
            <a:r>
              <a:rPr lang="it-IT" altLang="it-IT" sz="2400" dirty="0"/>
              <a:t> a Roma con papa Gelasio (492-496)</a:t>
            </a:r>
          </a:p>
          <a:p>
            <a:pPr>
              <a:lnSpc>
                <a:spcPct val="80000"/>
              </a:lnSpc>
            </a:pPr>
            <a:r>
              <a:rPr lang="it-IT" altLang="it-IT" sz="2800" dirty="0"/>
              <a:t>Nascita del modello della socializzazione diffusa o catecumenato sociale (medioevo)</a:t>
            </a:r>
          </a:p>
          <a:p>
            <a:pPr lvl="1">
              <a:lnSpc>
                <a:spcPct val="80000"/>
              </a:lnSpc>
            </a:pPr>
            <a:r>
              <a:rPr lang="it-IT" altLang="it-IT" sz="2400" dirty="0"/>
              <a:t>Nella società semplice</a:t>
            </a:r>
          </a:p>
          <a:p>
            <a:pPr lvl="1">
              <a:lnSpc>
                <a:spcPct val="80000"/>
              </a:lnSpc>
            </a:pPr>
            <a:r>
              <a:rPr lang="it-IT" altLang="it-IT" sz="2400" dirty="0"/>
              <a:t>Nelle missioni sostenute dai governi</a:t>
            </a:r>
          </a:p>
          <a:p>
            <a:pPr>
              <a:lnSpc>
                <a:spcPct val="80000"/>
              </a:lnSpc>
            </a:pPr>
            <a:r>
              <a:rPr lang="it-IT" altLang="it-IT" sz="2800" dirty="0"/>
              <a:t>Modello scolastico </a:t>
            </a:r>
          </a:p>
          <a:p>
            <a:pPr lvl="1">
              <a:lnSpc>
                <a:spcPct val="80000"/>
              </a:lnSpc>
            </a:pPr>
            <a:r>
              <a:rPr lang="it-IT" altLang="it-IT" sz="2400" dirty="0"/>
              <a:t>Sacramento e istruzione (Trento)</a:t>
            </a:r>
          </a:p>
          <a:p>
            <a:pPr lvl="1">
              <a:lnSpc>
                <a:spcPct val="80000"/>
              </a:lnSpc>
            </a:pPr>
            <a:r>
              <a:rPr lang="it-IT" altLang="it-IT" sz="2400" dirty="0"/>
              <a:t>In forma di vera scuola (Riforma austriaca e Pio X)</a:t>
            </a:r>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59</a:t>
            </a:fld>
            <a:endParaRPr lang="it-IT"/>
          </a:p>
        </p:txBody>
      </p:sp>
      <p:pic>
        <p:nvPicPr>
          <p:cNvPr id="6" name="Picture 4" descr="Risultati immagini per unzione cris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02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2800" dirty="0"/>
              <a:t>2. PARTE SECONDA Quando agiamo da missionari</a:t>
            </a:r>
            <a:r>
              <a:rPr lang="it-IT" sz="4400" dirty="0"/>
              <a:t/>
            </a:r>
            <a:br>
              <a:rPr lang="it-IT" sz="4400" dirty="0"/>
            </a:br>
            <a:r>
              <a:rPr lang="it-IT" sz="4400" dirty="0"/>
              <a:t>L’azione missionaria della Chiesa</a:t>
            </a:r>
            <a:endParaRPr lang="it-IT" sz="2800" dirty="0"/>
          </a:p>
        </p:txBody>
      </p:sp>
      <p:sp>
        <p:nvSpPr>
          <p:cNvPr id="2" name="Segnaposto contenuto 1"/>
          <p:cNvSpPr>
            <a:spLocks noGrp="1"/>
          </p:cNvSpPr>
          <p:nvPr>
            <p:ph idx="1"/>
          </p:nvPr>
        </p:nvSpPr>
        <p:spPr/>
        <p:txBody>
          <a:bodyPr>
            <a:normAutofit fontScale="92500" lnSpcReduction="20000"/>
          </a:bodyPr>
          <a:lstStyle/>
          <a:p>
            <a:r>
              <a:rPr lang="it-IT" dirty="0" smtClean="0"/>
              <a:t>Evoluzione della </a:t>
            </a:r>
            <a:r>
              <a:rPr lang="it-IT" dirty="0"/>
              <a:t>missiologia. I documenti ecclesiali</a:t>
            </a:r>
            <a:endParaRPr lang="it-IT" dirty="0" smtClean="0"/>
          </a:p>
          <a:p>
            <a:pPr lvl="1"/>
            <a:r>
              <a:rPr lang="it-IT" dirty="0" smtClean="0"/>
              <a:t>la </a:t>
            </a:r>
            <a:r>
              <a:rPr lang="it-IT" dirty="0"/>
              <a:t>impostazione trinitaria-cristocentrica di SC 6 e LG 13-17; </a:t>
            </a:r>
            <a:endParaRPr lang="it-IT" dirty="0" smtClean="0"/>
          </a:p>
          <a:p>
            <a:pPr lvl="1"/>
            <a:r>
              <a:rPr lang="it-IT" dirty="0" smtClean="0"/>
              <a:t>la impostazione rivelativa di DV 2.5</a:t>
            </a:r>
            <a:endParaRPr lang="it-IT" dirty="0"/>
          </a:p>
          <a:p>
            <a:pPr lvl="1"/>
            <a:r>
              <a:rPr lang="it-IT" dirty="0"/>
              <a:t>la impostazione </a:t>
            </a:r>
            <a:r>
              <a:rPr lang="it-IT" dirty="0" smtClean="0"/>
              <a:t>trinitaria-</a:t>
            </a:r>
            <a:r>
              <a:rPr lang="it-IT" dirty="0" err="1" smtClean="0"/>
              <a:t>pneumatocentrica</a:t>
            </a:r>
            <a:r>
              <a:rPr lang="it-IT" dirty="0" smtClean="0"/>
              <a:t> </a:t>
            </a:r>
            <a:r>
              <a:rPr lang="it-IT" dirty="0"/>
              <a:t>di AG 4 e GS </a:t>
            </a:r>
            <a:r>
              <a:rPr lang="it-IT" dirty="0" smtClean="0"/>
              <a:t>11.22; </a:t>
            </a:r>
            <a:endParaRPr lang="it-IT" dirty="0"/>
          </a:p>
          <a:p>
            <a:pPr lvl="1"/>
            <a:r>
              <a:rPr lang="it-IT" dirty="0"/>
              <a:t>la impostazione evangelizzatrice-umanizzatrice </a:t>
            </a:r>
            <a:r>
              <a:rPr lang="it-IT" dirty="0" smtClean="0"/>
              <a:t>(shalom) GS 22.41 </a:t>
            </a:r>
            <a:r>
              <a:rPr lang="it-IT" dirty="0"/>
              <a:t>e EN; </a:t>
            </a:r>
          </a:p>
          <a:p>
            <a:pPr lvl="1"/>
            <a:r>
              <a:rPr lang="it-IT" dirty="0"/>
              <a:t>la </a:t>
            </a:r>
            <a:r>
              <a:rPr lang="it-IT" dirty="0" smtClean="0"/>
              <a:t>impostazione </a:t>
            </a:r>
            <a:r>
              <a:rPr lang="it-IT" dirty="0" err="1"/>
              <a:t>ecclesiocentrica</a:t>
            </a:r>
            <a:r>
              <a:rPr lang="it-IT" dirty="0"/>
              <a:t> di RM e DJ; </a:t>
            </a:r>
          </a:p>
          <a:p>
            <a:pPr lvl="1"/>
            <a:r>
              <a:rPr lang="it-IT" dirty="0"/>
              <a:t>la posizione "sintetica" di Sinodo straordinario 1985; Dialogo e Annuncio 1991 e NMI 2001; </a:t>
            </a:r>
          </a:p>
          <a:p>
            <a:pPr lvl="1"/>
            <a:r>
              <a:rPr lang="it-IT" dirty="0"/>
              <a:t>la posizione «evangelica» di EG</a:t>
            </a:r>
          </a:p>
          <a:p>
            <a:endParaRPr lang="it-IT" dirty="0"/>
          </a:p>
        </p:txBody>
      </p:sp>
      <p:sp>
        <p:nvSpPr>
          <p:cNvPr id="4" name="Segnaposto data 3"/>
          <p:cNvSpPr>
            <a:spLocks noGrp="1"/>
          </p:cNvSpPr>
          <p:nvPr>
            <p:ph type="dt" sz="half" idx="10"/>
          </p:nvPr>
        </p:nvSpPr>
        <p:spPr/>
        <p:txBody>
          <a:bodyPr/>
          <a:lstStyle/>
          <a:p>
            <a:pPr>
              <a:defRPr/>
            </a:pPr>
            <a:r>
              <a:rPr lang="it-IT"/>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a:t>
            </a:fld>
            <a:endParaRPr lang="it-IT"/>
          </a:p>
        </p:txBody>
      </p:sp>
    </p:spTree>
    <p:extLst>
      <p:ext uri="{BB962C8B-B14F-4D97-AF65-F5344CB8AC3E}">
        <p14:creationId xmlns:p14="http://schemas.microsoft.com/office/powerpoint/2010/main" val="2068898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it-IT" sz="2000" dirty="0"/>
              <a:t>2. PARTE SECONDA Quando agiamo da missionari</a:t>
            </a:r>
            <a:br>
              <a:rPr lang="it-IT" sz="2000" dirty="0"/>
            </a:br>
            <a:r>
              <a:rPr lang="it-IT" sz="2000" dirty="0"/>
              <a:t>L’azione missionaria della Chiesa.</a:t>
            </a:r>
            <a:br>
              <a:rPr lang="it-IT" sz="2000" dirty="0"/>
            </a:br>
            <a:r>
              <a:rPr lang="it-IT" dirty="0" smtClean="0">
                <a:solidFill>
                  <a:srgbClr val="FF0000"/>
                </a:solidFill>
              </a:rPr>
              <a:t>3. Iniziare </a:t>
            </a:r>
            <a:r>
              <a:rPr lang="it-IT" dirty="0">
                <a:solidFill>
                  <a:srgbClr val="FF0000"/>
                </a:solidFill>
              </a:rPr>
              <a:t>alla vita cristiana</a:t>
            </a:r>
            <a:endParaRPr lang="it-IT" altLang="it-IT" sz="2000" dirty="0" smtClean="0"/>
          </a:p>
        </p:txBody>
      </p:sp>
      <p:sp>
        <p:nvSpPr>
          <p:cNvPr id="53252" name="Rectangle 3"/>
          <p:cNvSpPr>
            <a:spLocks noGrp="1" noChangeArrowheads="1"/>
          </p:cNvSpPr>
          <p:nvPr>
            <p:ph type="body" idx="1"/>
          </p:nvPr>
        </p:nvSpPr>
        <p:spPr/>
        <p:txBody>
          <a:bodyPr>
            <a:normAutofit fontScale="77500" lnSpcReduction="20000"/>
          </a:bodyPr>
          <a:lstStyle/>
          <a:p>
            <a:pPr marL="0" indent="0">
              <a:buNone/>
            </a:pPr>
            <a:r>
              <a:rPr lang="it-IT" b="1" dirty="0" smtClean="0"/>
              <a:t>TEOLOGIA</a:t>
            </a:r>
            <a:endParaRPr lang="it-IT" dirty="0"/>
          </a:p>
          <a:p>
            <a:r>
              <a:rPr lang="it-IT" dirty="0" smtClean="0"/>
              <a:t>AG 14</a:t>
            </a:r>
            <a:r>
              <a:rPr lang="it-IT" dirty="0"/>
              <a:t>. Coloro che da Dio, tramite la Chiesa, hanno ricevuto il dono della fede in Cristo (74), siano ammessi nel corso di cerimonie liturgiche al </a:t>
            </a:r>
            <a:r>
              <a:rPr lang="it-IT" b="1" dirty="0">
                <a:solidFill>
                  <a:srgbClr val="FF0000"/>
                </a:solidFill>
              </a:rPr>
              <a:t>catecumenato</a:t>
            </a:r>
            <a:r>
              <a:rPr lang="it-IT" dirty="0"/>
              <a:t>. </a:t>
            </a:r>
            <a:r>
              <a:rPr lang="it-IT" u="sng" dirty="0"/>
              <a:t>Questo, lungi dall'essere una semplice esposizione di verità dogmatiche e di norme morali, costituisce una vera scuola di </a:t>
            </a:r>
            <a:r>
              <a:rPr lang="it-IT" u="sng" dirty="0" smtClean="0"/>
              <a:t>formazione [= </a:t>
            </a:r>
            <a:r>
              <a:rPr lang="it-IT" u="sng" dirty="0" err="1" smtClean="0"/>
              <a:t>tirocinium</a:t>
            </a:r>
            <a:r>
              <a:rPr lang="it-IT" u="sng" dirty="0" smtClean="0"/>
              <a:t>], </a:t>
            </a:r>
            <a:r>
              <a:rPr lang="it-IT" u="sng" dirty="0"/>
              <a:t>debitamente estesa nel tempo, alla vita cristiana, in cui appunto i discepoli vengono in contatto con Cristo, loro maestro</a:t>
            </a:r>
            <a:r>
              <a:rPr lang="it-IT" dirty="0"/>
              <a:t>. </a:t>
            </a:r>
            <a:endParaRPr lang="it-IT" dirty="0" smtClean="0"/>
          </a:p>
          <a:p>
            <a:r>
              <a:rPr lang="it-IT" u="sng" dirty="0" smtClean="0"/>
              <a:t>Perciò </a:t>
            </a:r>
            <a:r>
              <a:rPr lang="it-IT" u="sng" dirty="0"/>
              <a:t>i catecumeni siano convenientemente </a:t>
            </a:r>
            <a:r>
              <a:rPr lang="it-IT" b="1" u="sng" dirty="0">
                <a:solidFill>
                  <a:srgbClr val="FF0000"/>
                </a:solidFill>
              </a:rPr>
              <a:t>iniziati</a:t>
            </a:r>
            <a:r>
              <a:rPr lang="it-IT" u="sng" dirty="0"/>
              <a:t> al mistero della salvezza ed alla pratica della morale evangelica, e mediante dei riti sacri, da celebrare successivamente (75), siano introdotti nella vita religiosa, liturgica e caritativa del popolo di Dio</a:t>
            </a:r>
            <a:r>
              <a:rPr lang="it-IT" u="sng" dirty="0" smtClean="0"/>
              <a:t>.</a:t>
            </a:r>
            <a:endParaRPr lang="it-IT" altLang="it-IT" dirty="0" smtClean="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60</a:t>
            </a:fld>
            <a:endParaRPr lang="it-IT"/>
          </a:p>
        </p:txBody>
      </p:sp>
      <p:pic>
        <p:nvPicPr>
          <p:cNvPr id="7" name="Picture 4" descr="Risultati immagini per unzione cris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02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4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it-IT" sz="2000" dirty="0"/>
              <a:t>2. PARTE SECONDA Quando agiamo da missionari</a:t>
            </a:r>
            <a:br>
              <a:rPr lang="it-IT" sz="2000" dirty="0"/>
            </a:br>
            <a:r>
              <a:rPr lang="it-IT" sz="2000" dirty="0"/>
              <a:t>L’azione missionaria della Chiesa.</a:t>
            </a:r>
            <a:br>
              <a:rPr lang="it-IT" sz="2000" dirty="0"/>
            </a:br>
            <a:r>
              <a:rPr lang="it-IT" dirty="0" smtClean="0">
                <a:solidFill>
                  <a:srgbClr val="FF0000"/>
                </a:solidFill>
              </a:rPr>
              <a:t>3. Iniziare </a:t>
            </a:r>
            <a:r>
              <a:rPr lang="it-IT" dirty="0">
                <a:solidFill>
                  <a:srgbClr val="FF0000"/>
                </a:solidFill>
              </a:rPr>
              <a:t>alla vita cristiana</a:t>
            </a:r>
            <a:endParaRPr lang="it-IT" altLang="it-IT" sz="2000" dirty="0" smtClean="0"/>
          </a:p>
        </p:txBody>
      </p:sp>
      <p:sp>
        <p:nvSpPr>
          <p:cNvPr id="53252" name="Rectangle 3"/>
          <p:cNvSpPr>
            <a:spLocks noGrp="1" noChangeArrowheads="1"/>
          </p:cNvSpPr>
          <p:nvPr>
            <p:ph type="body" idx="1"/>
          </p:nvPr>
        </p:nvSpPr>
        <p:spPr/>
        <p:txBody>
          <a:bodyPr/>
          <a:lstStyle/>
          <a:p>
            <a:pPr marL="0" indent="0">
              <a:buNone/>
            </a:pPr>
            <a:r>
              <a:rPr lang="it-IT" altLang="it-IT" dirty="0" smtClean="0"/>
              <a:t>TEOLOGIA</a:t>
            </a:r>
          </a:p>
          <a:p>
            <a:r>
              <a:rPr lang="it-IT" altLang="it-IT" dirty="0" smtClean="0"/>
              <a:t>Attività pastorale</a:t>
            </a:r>
          </a:p>
          <a:p>
            <a:pPr lvl="1"/>
            <a:r>
              <a:rPr lang="it-IT" altLang="it-IT" dirty="0" smtClean="0"/>
              <a:t>Per l’introduzione al mistero pasquale</a:t>
            </a:r>
          </a:p>
          <a:p>
            <a:pPr lvl="1"/>
            <a:r>
              <a:rPr lang="it-IT" altLang="it-IT" dirty="0" smtClean="0"/>
              <a:t>Alla missione della chiesa</a:t>
            </a:r>
          </a:p>
          <a:p>
            <a:r>
              <a:rPr lang="it-IT" altLang="it-IT" dirty="0" smtClean="0"/>
              <a:t>Struttura fondamentale</a:t>
            </a:r>
          </a:p>
          <a:p>
            <a:pPr lvl="1"/>
            <a:r>
              <a:rPr lang="it-IT" altLang="it-IT" dirty="0" smtClean="0"/>
              <a:t>L’iniziazione sacramentale (iniziati da)</a:t>
            </a:r>
          </a:p>
          <a:p>
            <a:pPr lvl="1"/>
            <a:r>
              <a:rPr lang="it-IT" altLang="it-IT" dirty="0" smtClean="0"/>
              <a:t>La formazione (iniziati per)</a:t>
            </a:r>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61</a:t>
            </a:fld>
            <a:endParaRPr lang="it-IT"/>
          </a:p>
        </p:txBody>
      </p:sp>
      <p:pic>
        <p:nvPicPr>
          <p:cNvPr id="6" name="Picture 4" descr="Risultati immagini per unzione cris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02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4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it-IT" sz="2000" dirty="0"/>
              <a:t>2. PARTE SECONDA Quando agiamo da missionari</a:t>
            </a:r>
            <a:br>
              <a:rPr lang="it-IT" sz="2000" dirty="0"/>
            </a:br>
            <a:r>
              <a:rPr lang="it-IT" sz="2000" dirty="0"/>
              <a:t>L’azione missionaria della Chiesa.</a:t>
            </a:r>
            <a:br>
              <a:rPr lang="it-IT" sz="2000" dirty="0"/>
            </a:br>
            <a:r>
              <a:rPr lang="it-IT" dirty="0" smtClean="0">
                <a:solidFill>
                  <a:srgbClr val="FF0000"/>
                </a:solidFill>
              </a:rPr>
              <a:t>3. Iniziare </a:t>
            </a:r>
            <a:r>
              <a:rPr lang="it-IT" dirty="0">
                <a:solidFill>
                  <a:srgbClr val="FF0000"/>
                </a:solidFill>
              </a:rPr>
              <a:t>alla vita cristiana</a:t>
            </a:r>
            <a:endParaRPr lang="it-IT" altLang="it-IT" sz="2000" dirty="0" smtClean="0"/>
          </a:p>
        </p:txBody>
      </p:sp>
      <p:sp>
        <p:nvSpPr>
          <p:cNvPr id="55300" name="Rectangle 3"/>
          <p:cNvSpPr>
            <a:spLocks noGrp="1" noChangeArrowheads="1"/>
          </p:cNvSpPr>
          <p:nvPr>
            <p:ph type="body" idx="1"/>
          </p:nvPr>
        </p:nvSpPr>
        <p:spPr/>
        <p:txBody>
          <a:bodyPr/>
          <a:lstStyle/>
          <a:p>
            <a:pPr marL="0" indent="0">
              <a:buNone/>
            </a:pPr>
            <a:r>
              <a:rPr lang="it-IT" altLang="it-IT" sz="2800" dirty="0" smtClean="0"/>
              <a:t>PASTORALE</a:t>
            </a:r>
          </a:p>
          <a:p>
            <a:r>
              <a:rPr lang="it-IT" altLang="it-IT" sz="2800" dirty="0" smtClean="0"/>
              <a:t>Un </a:t>
            </a:r>
            <a:r>
              <a:rPr lang="it-IT" altLang="it-IT" sz="2800" dirty="0"/>
              <a:t>adeguato progetto di itinerario di IC per  giovani e adulti avrà come obiettivi: </a:t>
            </a:r>
          </a:p>
          <a:p>
            <a:pPr lvl="1"/>
            <a:r>
              <a:rPr lang="it-IT" altLang="it-IT" sz="2400" dirty="0"/>
              <a:t>rileggere la propria esperienza umana e religiosa; </a:t>
            </a:r>
          </a:p>
          <a:p>
            <a:pPr lvl="1"/>
            <a:r>
              <a:rPr lang="it-IT" altLang="it-IT" sz="2400" dirty="0"/>
              <a:t>verificare le motivazioni della domanda di battesimo; </a:t>
            </a:r>
          </a:p>
          <a:p>
            <a:pPr lvl="1"/>
            <a:r>
              <a:rPr lang="it-IT" altLang="it-IT" sz="2400" dirty="0"/>
              <a:t>comprendere ed aderire all’essenziale della proposta di vita cristiana e della figura di Gesù di Nazareth; </a:t>
            </a:r>
          </a:p>
          <a:p>
            <a:pPr lvl="1"/>
            <a:r>
              <a:rPr lang="it-IT" altLang="it-IT" sz="2400" dirty="0"/>
              <a:t>inserirsi nella vita della Comunità.</a:t>
            </a:r>
          </a:p>
          <a:p>
            <a:endParaRPr lang="it-IT" altLang="it-IT" sz="2800" dirty="0"/>
          </a:p>
          <a:p>
            <a:endParaRPr lang="it-IT" altLang="it-IT" sz="2800" dirty="0"/>
          </a:p>
          <a:p>
            <a:r>
              <a:rPr lang="it-IT" altLang="it-IT" sz="1800" dirty="0" err="1"/>
              <a:t>Barghiglioni</a:t>
            </a:r>
            <a:r>
              <a:rPr lang="it-IT" altLang="it-IT" sz="1800" dirty="0"/>
              <a:t> E. e </a:t>
            </a:r>
            <a:r>
              <a:rPr lang="it-IT" altLang="it-IT" sz="1800" dirty="0" err="1"/>
              <a:t>M.-Meddi</a:t>
            </a:r>
            <a:r>
              <a:rPr lang="it-IT" altLang="it-IT" sz="1800" dirty="0"/>
              <a:t> L., </a:t>
            </a:r>
            <a:r>
              <a:rPr lang="it-IT" altLang="it-IT" sz="1800" i="1" dirty="0"/>
              <a:t>Adulti nella comunità cristiana, </a:t>
            </a:r>
            <a:r>
              <a:rPr lang="it-IT" altLang="it-IT" sz="1800" dirty="0"/>
              <a:t>c. 7.</a:t>
            </a:r>
          </a:p>
          <a:p>
            <a:pPr>
              <a:lnSpc>
                <a:spcPct val="80000"/>
              </a:lnSpc>
            </a:pPr>
            <a:endParaRPr lang="it-IT" altLang="it-IT" sz="2800"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62</a:t>
            </a:fld>
            <a:endParaRPr lang="it-IT"/>
          </a:p>
        </p:txBody>
      </p:sp>
      <p:pic>
        <p:nvPicPr>
          <p:cNvPr id="6" name="Picture 4" descr="Risultati immagini per unzione cris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02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7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it-IT" sz="2000" dirty="0"/>
              <a:t>2. PARTE SECONDA Quando agiamo da missionari</a:t>
            </a:r>
            <a:br>
              <a:rPr lang="it-IT" sz="2000" dirty="0"/>
            </a:br>
            <a:r>
              <a:rPr lang="it-IT" sz="2000" dirty="0"/>
              <a:t>L’azione missionaria della Chiesa.</a:t>
            </a:r>
            <a:br>
              <a:rPr lang="it-IT" sz="2000" dirty="0"/>
            </a:br>
            <a:r>
              <a:rPr lang="it-IT" dirty="0" smtClean="0">
                <a:solidFill>
                  <a:srgbClr val="FF0000"/>
                </a:solidFill>
              </a:rPr>
              <a:t>3. Iniziare </a:t>
            </a:r>
            <a:r>
              <a:rPr lang="it-IT" dirty="0">
                <a:solidFill>
                  <a:srgbClr val="FF0000"/>
                </a:solidFill>
              </a:rPr>
              <a:t>alla vita cristiana</a:t>
            </a:r>
            <a:endParaRPr lang="it-IT" altLang="it-IT" sz="2000" dirty="0"/>
          </a:p>
        </p:txBody>
      </p:sp>
      <p:sp>
        <p:nvSpPr>
          <p:cNvPr id="28676" name="Rectangle 3"/>
          <p:cNvSpPr>
            <a:spLocks noGrp="1" noChangeArrowheads="1"/>
          </p:cNvSpPr>
          <p:nvPr>
            <p:ph type="body" idx="1"/>
          </p:nvPr>
        </p:nvSpPr>
        <p:spPr/>
        <p:txBody>
          <a:bodyPr>
            <a:normAutofit fontScale="55000" lnSpcReduction="20000"/>
          </a:bodyPr>
          <a:lstStyle/>
          <a:p>
            <a:pPr marL="0" indent="0">
              <a:buNone/>
              <a:defRPr/>
            </a:pPr>
            <a:r>
              <a:rPr lang="it-IT" sz="3400" dirty="0" smtClean="0"/>
              <a:t>PASTORALE</a:t>
            </a:r>
          </a:p>
          <a:p>
            <a:pPr>
              <a:defRPr/>
            </a:pPr>
            <a:r>
              <a:rPr lang="it-IT" sz="3400" dirty="0" smtClean="0"/>
              <a:t>Non </a:t>
            </a:r>
            <a:r>
              <a:rPr lang="it-IT" sz="3400" dirty="0"/>
              <a:t>“negare” o “regalare” il </a:t>
            </a:r>
            <a:r>
              <a:rPr lang="it-IT" sz="3400" b="1" dirty="0"/>
              <a:t>Battesimo</a:t>
            </a:r>
            <a:r>
              <a:rPr lang="it-IT" sz="3400" dirty="0"/>
              <a:t> quanto di distribuire il rito nel tempo. Successivamente la catechesi dovrebbe coinvolgere il ruolo educativo della famiglia in un </a:t>
            </a:r>
            <a:r>
              <a:rPr lang="it-IT" sz="3400" i="1" dirty="0"/>
              <a:t>catecumenato familiare</a:t>
            </a:r>
            <a:r>
              <a:rPr lang="it-IT" sz="3400" dirty="0"/>
              <a:t>. </a:t>
            </a:r>
          </a:p>
          <a:p>
            <a:pPr>
              <a:defRPr/>
            </a:pPr>
            <a:r>
              <a:rPr lang="it-IT" sz="3400" dirty="0"/>
              <a:t>L’occasione della domanda di </a:t>
            </a:r>
            <a:r>
              <a:rPr lang="it-IT" sz="3400" b="1" dirty="0"/>
              <a:t>Prima Comunione</a:t>
            </a:r>
            <a:r>
              <a:rPr lang="it-IT" sz="3400" dirty="0"/>
              <a:t> permette di realizzare un adeguato </a:t>
            </a:r>
            <a:r>
              <a:rPr lang="it-IT" sz="3400" i="1" dirty="0"/>
              <a:t>catecumenato parrocchiale</a:t>
            </a:r>
            <a:r>
              <a:rPr lang="it-IT" sz="3400" dirty="0"/>
              <a:t>.</a:t>
            </a:r>
          </a:p>
          <a:p>
            <a:pPr>
              <a:defRPr/>
            </a:pPr>
            <a:r>
              <a:rPr lang="it-IT" sz="3400" dirty="0"/>
              <a:t>L’offerta formativa deve continuare con la </a:t>
            </a:r>
            <a:r>
              <a:rPr lang="it-IT" sz="3400" b="1" dirty="0"/>
              <a:t>pastorale dei ragazzi</a:t>
            </a:r>
            <a:r>
              <a:rPr lang="it-IT" sz="3400" dirty="0"/>
              <a:t> che rappresenta il vero </a:t>
            </a:r>
            <a:r>
              <a:rPr lang="it-IT" sz="3400" i="1" dirty="0"/>
              <a:t>momento evangelizzante</a:t>
            </a:r>
            <a:r>
              <a:rPr lang="it-IT" sz="3400" dirty="0"/>
              <a:t> da realizzare nel momento del cambio di vita e inizio di richiesta di indipendenza. </a:t>
            </a:r>
          </a:p>
          <a:p>
            <a:pPr>
              <a:defRPr/>
            </a:pPr>
            <a:r>
              <a:rPr lang="it-IT" sz="3400" dirty="0"/>
              <a:t>Il vero momento iniziatico va posto nella tarda adolescenza e in collegamento con la possibilità psicologica delle scelte. Al centro di questo itinerario dovrebbe esserci il concetto pedagogico di </a:t>
            </a:r>
            <a:r>
              <a:rPr lang="it-IT" sz="3400" i="1" dirty="0"/>
              <a:t>apprendistato alla vita cristiana</a:t>
            </a:r>
            <a:r>
              <a:rPr lang="it-IT" sz="3400" dirty="0"/>
              <a:t>, come descritto in precedenza, in modo da trasformare almeno una delle tappe che compongono il sacramento della IC in momento di assunzione da parte del destinatario della scelta della fede. Un vero </a:t>
            </a:r>
            <a:r>
              <a:rPr lang="it-IT" sz="3400" b="1" dirty="0"/>
              <a:t>catecumenato crismale</a:t>
            </a:r>
            <a:r>
              <a:rPr lang="it-IT" sz="3400" dirty="0" smtClean="0"/>
              <a:t>.</a:t>
            </a:r>
          </a:p>
          <a:p>
            <a:pPr>
              <a:defRPr/>
            </a:pPr>
            <a:endParaRPr lang="it-IT" sz="3400" dirty="0"/>
          </a:p>
          <a:p>
            <a:pPr>
              <a:defRPr/>
            </a:pPr>
            <a:r>
              <a:rPr lang="it-IT" sz="2200" dirty="0"/>
              <a:t>L. Meddi, </a:t>
            </a:r>
            <a:r>
              <a:rPr lang="it-IT" sz="2200" i="1" dirty="0"/>
              <a:t>Il cammino di fede. Riorganizzare la catechesi parrocchiale</a:t>
            </a:r>
            <a:r>
              <a:rPr lang="it-IT" sz="2200" dirty="0"/>
              <a:t>, </a:t>
            </a:r>
            <a:r>
              <a:rPr lang="it-IT" sz="2200" dirty="0" err="1" smtClean="0"/>
              <a:t>Elledici</a:t>
            </a:r>
            <a:r>
              <a:rPr lang="it-IT" sz="2200" dirty="0"/>
              <a:t>, Torino 2016</a:t>
            </a:r>
            <a:endParaRPr lang="it-IT" sz="1900" dirty="0"/>
          </a:p>
        </p:txBody>
      </p:sp>
      <p:sp>
        <p:nvSpPr>
          <p:cNvPr id="2" name="Segnaposto data 1"/>
          <p:cNvSpPr>
            <a:spLocks noGrp="1"/>
          </p:cNvSpPr>
          <p:nvPr>
            <p:ph type="dt" sz="half" idx="10"/>
          </p:nvPr>
        </p:nvSpPr>
        <p:spPr/>
        <p:txBody>
          <a:bodyPr/>
          <a:lstStyle/>
          <a:p>
            <a:pPr>
              <a:defRPr/>
            </a:pPr>
            <a:r>
              <a:rPr lang="it-IT" smtClean="0"/>
              <a:t>www.lucianomeddi.eu</a:t>
            </a:r>
            <a:endParaRPr lang="it-IT" dirty="0"/>
          </a:p>
        </p:txBody>
      </p:sp>
      <p:sp>
        <p:nvSpPr>
          <p:cNvPr id="3" name="Segnaposto numero diapositiva 2"/>
          <p:cNvSpPr>
            <a:spLocks noGrp="1"/>
          </p:cNvSpPr>
          <p:nvPr>
            <p:ph type="sldNum" sz="quarter" idx="11"/>
          </p:nvPr>
        </p:nvSpPr>
        <p:spPr/>
        <p:txBody>
          <a:bodyPr/>
          <a:lstStyle/>
          <a:p>
            <a:pPr>
              <a:defRPr/>
            </a:pPr>
            <a:fld id="{25BC34F4-02C1-410C-953D-B77F6D94B61F}" type="slidenum">
              <a:rPr lang="it-IT" smtClean="0"/>
              <a:pPr>
                <a:defRPr/>
              </a:pPr>
              <a:t>63</a:t>
            </a:fld>
            <a:endParaRPr lang="it-IT"/>
          </a:p>
        </p:txBody>
      </p:sp>
      <p:pic>
        <p:nvPicPr>
          <p:cNvPr id="6" name="Picture 4" descr="Risultati immagini per unzione cris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02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5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931" y="1494134"/>
            <a:ext cx="6687793" cy="445514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endParaRPr lang="en-US" sz="2800" dirty="0"/>
          </a:p>
        </p:txBody>
      </p:sp>
      <p:sp>
        <p:nvSpPr>
          <p:cNvPr id="6" name="Sottotitolo 5"/>
          <p:cNvSpPr>
            <a:spLocks noGrp="1"/>
          </p:cNvSpPr>
          <p:nvPr>
            <p:ph idx="1"/>
          </p:nvPr>
        </p:nvSpPr>
        <p:spPr/>
        <p:txBody>
          <a:bodyPr>
            <a:normAutofit/>
          </a:bodyPr>
          <a:lstStyle/>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lgn="ctr">
              <a:buNone/>
            </a:pPr>
            <a:r>
              <a:rPr lang="it-IT" sz="3600" b="1" dirty="0" smtClean="0">
                <a:solidFill>
                  <a:schemeClr val="bg1"/>
                </a:solidFill>
                <a:latin typeface="Arial Rounded MT Bold" panose="020F0704030504030204" pitchFamily="34" charset="0"/>
              </a:rPr>
              <a:t>4</a:t>
            </a:r>
            <a:r>
              <a:rPr lang="it-IT" sz="3600" b="1" dirty="0">
                <a:solidFill>
                  <a:schemeClr val="bg1"/>
                </a:solidFill>
                <a:latin typeface="Arial Rounded MT Bold" panose="020F0704030504030204" pitchFamily="34" charset="0"/>
              </a:rPr>
              <a:t>. la formazione dei cristiani</a:t>
            </a:r>
          </a:p>
          <a:p>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64</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2412253177"/>
              </p:ext>
            </p:extLst>
          </p:nvPr>
        </p:nvGraphicFramePr>
        <p:xfrm>
          <a:off x="3287689" y="2204864"/>
          <a:ext cx="5800725" cy="365760"/>
        </p:xfrm>
        <a:graphic>
          <a:graphicData uri="http://schemas.openxmlformats.org/drawingml/2006/table">
            <a:tbl>
              <a:tblPr/>
              <a:tblGrid>
                <a:gridCol w="5800725">
                  <a:extLst>
                    <a:ext uri="{9D8B030D-6E8A-4147-A177-3AD203B41FA5}">
                      <a16:colId xmlns:a16="http://schemas.microsoft.com/office/drawing/2014/main" xmlns="" val="1127209142"/>
                    </a:ext>
                  </a:extLst>
                </a:gridCol>
              </a:tblGrid>
              <a:tr h="0">
                <a:tc>
                  <a:txBody>
                    <a:bodyPr/>
                    <a:lstStyle/>
                    <a:p>
                      <a:endParaRPr lang="it-IT" sz="2400" dirty="0"/>
                    </a:p>
                  </a:txBody>
                  <a:tcPr marL="0" marR="0" marT="0" marB="0">
                    <a:lnL>
                      <a:noFill/>
                    </a:lnL>
                    <a:lnR>
                      <a:noFill/>
                    </a:lnR>
                    <a:lnT>
                      <a:noFill/>
                    </a:lnT>
                    <a:lnB>
                      <a:noFill/>
                    </a:lnB>
                  </a:tcPr>
                </a:tc>
                <a:extLst>
                  <a:ext uri="{0D108BD9-81ED-4DB2-BD59-A6C34878D82A}">
                    <a16:rowId xmlns:a16="http://schemas.microsoft.com/office/drawing/2014/main" xmlns="" val="1574564639"/>
                  </a:ext>
                </a:extLst>
              </a:tr>
            </a:tbl>
          </a:graphicData>
        </a:graphic>
      </p:graphicFrame>
      <p:sp>
        <p:nvSpPr>
          <p:cNvPr id="9" name="Rectangle 2"/>
          <p:cNvSpPr>
            <a:spLocks noChangeArrowheads="1"/>
          </p:cNvSpPr>
          <p:nvPr/>
        </p:nvSpPr>
        <p:spPr bwMode="auto">
          <a:xfrm>
            <a:off x="3560763" y="32951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644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556699"/>
            <a:ext cx="4266245" cy="284200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endParaRPr lang="en-US" sz="2800" dirty="0"/>
          </a:p>
        </p:txBody>
      </p:sp>
      <p:sp>
        <p:nvSpPr>
          <p:cNvPr id="6" name="Sottotitolo 5"/>
          <p:cNvSpPr>
            <a:spLocks noGrp="1"/>
          </p:cNvSpPr>
          <p:nvPr>
            <p:ph idx="1"/>
          </p:nvPr>
        </p:nvSpPr>
        <p:spPr/>
        <p:txBody>
          <a:bodyPr>
            <a:normAutofit/>
          </a:bodyPr>
          <a:lstStyle/>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buNone/>
            </a:pPr>
            <a:endParaRPr lang="it-IT" sz="2400" dirty="0">
              <a:solidFill>
                <a:srgbClr val="FF0000"/>
              </a:solidFill>
            </a:endParaRPr>
          </a:p>
          <a:p>
            <a:pPr marL="57150" indent="0">
              <a:buNone/>
            </a:pPr>
            <a:endParaRPr lang="it-IT" sz="2400" dirty="0" smtClean="0">
              <a:solidFill>
                <a:srgbClr val="FF0000"/>
              </a:solidFill>
            </a:endParaRPr>
          </a:p>
          <a:p>
            <a:pPr marL="57150" indent="0" algn="ctr">
              <a:buNone/>
            </a:pPr>
            <a:r>
              <a:rPr lang="it-IT" sz="3600" b="1" dirty="0" smtClean="0">
                <a:solidFill>
                  <a:srgbClr val="FF0000"/>
                </a:solidFill>
                <a:latin typeface="Arial Rounded MT Bold" panose="020F0704030504030204" pitchFamily="34" charset="0"/>
              </a:rPr>
              <a:t>4</a:t>
            </a:r>
            <a:r>
              <a:rPr lang="it-IT" sz="3600" b="1" dirty="0">
                <a:solidFill>
                  <a:srgbClr val="FF0000"/>
                </a:solidFill>
                <a:latin typeface="Arial Rounded MT Bold" panose="020F0704030504030204" pitchFamily="34" charset="0"/>
              </a:rPr>
              <a:t>. la formazione dei cristiani</a:t>
            </a:r>
          </a:p>
          <a:p>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65</a:t>
            </a:fld>
            <a:endParaRPr lang="it-IT"/>
          </a:p>
        </p:txBody>
      </p:sp>
      <p:sp>
        <p:nvSpPr>
          <p:cNvPr id="9" name="Rectangle 2"/>
          <p:cNvSpPr>
            <a:spLocks noChangeArrowheads="1"/>
          </p:cNvSpPr>
          <p:nvPr/>
        </p:nvSpPr>
        <p:spPr bwMode="auto">
          <a:xfrm>
            <a:off x="3560763" y="32951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2" descr="Immagine correlata"/>
          <p:cNvPicPr>
            <a:picLocks noChangeAspect="1" noChangeArrowheads="1"/>
          </p:cNvPicPr>
          <p:nvPr/>
        </p:nvPicPr>
        <p:blipFill rotWithShape="1">
          <a:blip r:embed="rId3">
            <a:extLst>
              <a:ext uri="{28A0092B-C50C-407E-A947-70E740481C1C}">
                <a14:useLocalDpi xmlns:a14="http://schemas.microsoft.com/office/drawing/2010/main" val="0"/>
              </a:ext>
            </a:extLst>
          </a:blip>
          <a:srcRect r="15230"/>
          <a:stretch/>
        </p:blipFill>
        <p:spPr bwMode="auto">
          <a:xfrm>
            <a:off x="7176120" y="1538290"/>
            <a:ext cx="4104456" cy="295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5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la formazione dei cristiani</a:t>
            </a:r>
            <a:endParaRPr lang="en-US" sz="2800" dirty="0"/>
          </a:p>
        </p:txBody>
      </p:sp>
      <p:sp>
        <p:nvSpPr>
          <p:cNvPr id="6" name="Sottotitolo 5"/>
          <p:cNvSpPr>
            <a:spLocks noGrp="1"/>
          </p:cNvSpPr>
          <p:nvPr>
            <p:ph idx="1"/>
          </p:nvPr>
        </p:nvSpPr>
        <p:spPr/>
        <p:txBody>
          <a:bodyPr>
            <a:normAutofit fontScale="85000" lnSpcReduction="20000"/>
          </a:bodyPr>
          <a:lstStyle/>
          <a:p>
            <a:pPr marL="0" indent="0">
              <a:buNone/>
            </a:pPr>
            <a:r>
              <a:rPr lang="it-IT" dirty="0" smtClean="0"/>
              <a:t>TEOLOGIA</a:t>
            </a:r>
          </a:p>
          <a:p>
            <a:r>
              <a:rPr lang="it-IT" sz="2800" dirty="0"/>
              <a:t>GE 2 «</a:t>
            </a:r>
            <a:r>
              <a:rPr lang="it-IT" dirty="0"/>
              <a:t>Tutti i cristiani, in quanto rigenerati da acqua e Spirito Santo sono divenuti una nuova creatura e quindi sono di nome e di fatto figli di Dio, </a:t>
            </a:r>
            <a:r>
              <a:rPr lang="it-IT" b="1" dirty="0"/>
              <a:t>hanno diritto alla educazione cristiana</a:t>
            </a:r>
            <a:r>
              <a:rPr lang="it-IT" dirty="0"/>
              <a:t>. </a:t>
            </a:r>
            <a:endParaRPr lang="it-IT" b="1" dirty="0" smtClean="0">
              <a:solidFill>
                <a:srgbClr val="FF0000"/>
              </a:solidFill>
            </a:endParaRPr>
          </a:p>
          <a:p>
            <a:r>
              <a:rPr lang="it-IT" dirty="0" smtClean="0"/>
              <a:t>GE </a:t>
            </a:r>
            <a:r>
              <a:rPr lang="it-IT" dirty="0"/>
              <a:t>4 «</a:t>
            </a:r>
            <a:r>
              <a:rPr lang="it-IT" dirty="0">
                <a:latin typeface="Calibri" panose="020F0502020204030204" pitchFamily="34" charset="0"/>
              </a:rPr>
              <a:t>Nell'assolvere il suo compito educativo la Chiesa utilizza tutti i mezzi idonei, ma si preoccupa soprattutto di quelli che sono i mezzi suoi propri. Primo tra questi è </a:t>
            </a:r>
            <a:r>
              <a:rPr lang="it-IT" b="1" dirty="0">
                <a:latin typeface="Calibri" panose="020F0502020204030204" pitchFamily="34" charset="0"/>
              </a:rPr>
              <a:t>l'istruzione catechetica (16), che dà luce e forza alla fede, nutre la vita secondo lo spirito di Cristo, porta a partecipare in maniera consapevole e attiva al mistero liturgico (17), ed è stimolo all'azione apostolica</a:t>
            </a:r>
            <a:endParaRPr lang="it-IT" dirty="0" smtClean="0"/>
          </a:p>
          <a:p>
            <a:pPr lvl="1"/>
            <a:endParaRPr lang="it-IT" sz="2000" dirty="0"/>
          </a:p>
          <a:p>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66</a:t>
            </a:fld>
            <a:endParaRPr lang="it-IT"/>
          </a:p>
        </p:txBody>
      </p:sp>
      <p:sp>
        <p:nvSpPr>
          <p:cNvPr id="9" name="Rectangle 2"/>
          <p:cNvSpPr>
            <a:spLocks noChangeArrowheads="1"/>
          </p:cNvSpPr>
          <p:nvPr/>
        </p:nvSpPr>
        <p:spPr bwMode="auto">
          <a:xfrm>
            <a:off x="3560763" y="32951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3794"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4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sz="2800" dirty="0" smtClean="0"/>
              <a:t>TEOLOGIA </a:t>
            </a:r>
          </a:p>
          <a:p>
            <a:r>
              <a:rPr lang="it-IT" sz="2800" dirty="0"/>
              <a:t>CD 14 «</a:t>
            </a:r>
            <a:r>
              <a:rPr lang="it-IT" sz="2800" dirty="0">
                <a:latin typeface="Calibri" panose="020F0502020204030204" pitchFamily="34" charset="0"/>
              </a:rPr>
              <a:t>I vescovi vigilino, </a:t>
            </a:r>
            <a:r>
              <a:rPr lang="it-IT" sz="2800" dirty="0" err="1">
                <a:latin typeface="Calibri" panose="020F0502020204030204" pitchFamily="34" charset="0"/>
              </a:rPr>
              <a:t>affinchè</a:t>
            </a:r>
            <a:r>
              <a:rPr lang="it-IT" sz="2800" dirty="0">
                <a:latin typeface="Calibri" panose="020F0502020204030204" pitchFamily="34" charset="0"/>
              </a:rPr>
              <a:t> con premuroso zelo sia ai fanciulli e agli adolescenti, sia a i giovani e sia anche agli adulti venga insegnato il catechismo, che ha lo scopo di ravvivare tra gli uomini la fede, illuminata per mezzo dell'istruzione, e di renderla cosciente ed operosa»</a:t>
            </a:r>
            <a:endParaRPr lang="it-IT" sz="2800" dirty="0"/>
          </a:p>
          <a:p>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67</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lnSpcReduction="10000"/>
          </a:bodyPr>
          <a:lstStyle/>
          <a:p>
            <a:pPr marL="0" indent="0">
              <a:buNone/>
            </a:pPr>
            <a:r>
              <a:rPr lang="it-IT" sz="2800" dirty="0" smtClean="0"/>
              <a:t>TEOLOGIA</a:t>
            </a:r>
          </a:p>
          <a:p>
            <a:r>
              <a:rPr lang="it-IT" sz="2800" dirty="0" smtClean="0"/>
              <a:t>EG </a:t>
            </a:r>
            <a:r>
              <a:rPr lang="it-IT" sz="2800" dirty="0"/>
              <a:t>163-168 </a:t>
            </a:r>
            <a:r>
              <a:rPr lang="it-IT" sz="2800" i="1" dirty="0"/>
              <a:t>Una catechesi kerygmatica e mistagogica </a:t>
            </a:r>
            <a:r>
              <a:rPr lang="it-IT" sz="2800" dirty="0"/>
              <a:t> </a:t>
            </a:r>
          </a:p>
          <a:p>
            <a:r>
              <a:rPr lang="it-IT" sz="2800" dirty="0"/>
              <a:t>164. Abbiamo riscoperto che anche nella catechesi ha un ruolo fondamentale il primo annuncio o “</a:t>
            </a:r>
            <a:r>
              <a:rPr lang="it-IT" sz="2800" i="1" dirty="0" err="1"/>
              <a:t>kerygma</a:t>
            </a:r>
            <a:r>
              <a:rPr lang="it-IT" sz="2800" dirty="0"/>
              <a:t>”,</a:t>
            </a:r>
          </a:p>
          <a:p>
            <a:r>
              <a:rPr lang="it-IT" sz="2800" dirty="0"/>
              <a:t>165. Non si deve pensare che nella catechesi il </a:t>
            </a:r>
            <a:r>
              <a:rPr lang="it-IT" sz="2800" i="1" dirty="0" err="1"/>
              <a:t>kerygma</a:t>
            </a:r>
            <a:r>
              <a:rPr lang="it-IT" sz="2800" dirty="0"/>
              <a:t> venga abbandonato a favore di una formazione che si presupporrebbe essere  più “solida”</a:t>
            </a:r>
          </a:p>
          <a:p>
            <a:r>
              <a:rPr lang="it-IT" sz="2800" dirty="0"/>
              <a:t>166. Un’altra caratteristica della catechesi, che si è sviluppata negli ultimi decenni, è quella dell’iniziazione </a:t>
            </a:r>
            <a:r>
              <a:rPr lang="it-IT" sz="2800" i="1" dirty="0"/>
              <a:t>mistagogica</a:t>
            </a:r>
            <a:endParaRPr lang="it-IT" sz="2800" dirty="0"/>
          </a:p>
          <a:p>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68</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8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fontScale="92500"/>
          </a:bodyPr>
          <a:lstStyle/>
          <a:p>
            <a:pPr marL="0" indent="0">
              <a:buNone/>
            </a:pPr>
            <a:r>
              <a:rPr lang="it-IT" sz="2400" dirty="0" smtClean="0"/>
              <a:t>TEOLOGIA</a:t>
            </a:r>
          </a:p>
          <a:p>
            <a:r>
              <a:rPr lang="it-IT" sz="2400" dirty="0" smtClean="0"/>
              <a:t>EG </a:t>
            </a:r>
            <a:r>
              <a:rPr lang="it-IT" sz="2400" dirty="0"/>
              <a:t>169-173 </a:t>
            </a:r>
            <a:r>
              <a:rPr lang="it-IT" sz="2400" i="1" dirty="0">
                <a:solidFill>
                  <a:srgbClr val="000000"/>
                </a:solidFill>
                <a:latin typeface="Times New Roman" panose="02020603050405020304" pitchFamily="18" charset="0"/>
              </a:rPr>
              <a:t>L’accompagnamento personale dei processi di crescita</a:t>
            </a:r>
          </a:p>
          <a:p>
            <a:r>
              <a:rPr lang="it-IT" sz="2400" dirty="0"/>
              <a:t>171. Più che mai abbiamo bisogno di uomini e donne che, a partire dalla loro esperienza di </a:t>
            </a:r>
            <a:r>
              <a:rPr lang="it-IT" sz="2400" b="1" dirty="0"/>
              <a:t>accompagnamento</a:t>
            </a:r>
            <a:r>
              <a:rPr lang="it-IT" sz="2400" dirty="0"/>
              <a:t>, …</a:t>
            </a:r>
          </a:p>
          <a:p>
            <a:r>
              <a:rPr lang="it-IT" sz="2400" dirty="0" smtClean="0"/>
              <a:t>…</a:t>
            </a:r>
            <a:r>
              <a:rPr lang="it-IT" sz="2400" dirty="0"/>
              <a:t>In altri termini, l’organicità delle virtù si dà sempre e necessariamente “</a:t>
            </a:r>
            <a:r>
              <a:rPr lang="it-IT" sz="2400" i="1" dirty="0"/>
              <a:t>in </a:t>
            </a:r>
            <a:r>
              <a:rPr lang="it-IT" sz="2400" i="1" dirty="0" err="1"/>
              <a:t>habitu</a:t>
            </a:r>
            <a:r>
              <a:rPr lang="it-IT" sz="2400" dirty="0"/>
              <a:t>”, benché i condizionamenti possano rendere difficili le </a:t>
            </a:r>
            <a:r>
              <a:rPr lang="it-IT" sz="2400" b="1" i="1" dirty="0"/>
              <a:t>attuazioni</a:t>
            </a:r>
            <a:r>
              <a:rPr lang="it-IT" sz="2400" b="1" dirty="0"/>
              <a:t> di quegli abiti virtuosi</a:t>
            </a:r>
            <a:r>
              <a:rPr lang="it-IT" sz="2400" dirty="0"/>
              <a:t>. </a:t>
            </a:r>
            <a:endParaRPr lang="it-IT" sz="2400" dirty="0" smtClean="0"/>
          </a:p>
          <a:p>
            <a:r>
              <a:rPr lang="it-IT" sz="2400" dirty="0" smtClean="0"/>
              <a:t>Da </a:t>
            </a:r>
            <a:r>
              <a:rPr lang="it-IT" sz="2400" dirty="0"/>
              <a:t>qui la necessità di «una pedagogia che introduca le persone, passo dopo passo, alla piena appropriazione del mistero».</a:t>
            </a:r>
            <a:r>
              <a:rPr lang="it-IT" sz="2400" dirty="0">
                <a:hlinkClick r:id="rId2"/>
              </a:rPr>
              <a:t>[134]</a:t>
            </a:r>
            <a:r>
              <a:rPr lang="it-IT" sz="2400" dirty="0"/>
              <a:t> Per giungere ad un punto di maturità, cioè perché </a:t>
            </a:r>
            <a:r>
              <a:rPr lang="it-IT" sz="2400" b="1" dirty="0"/>
              <a:t>le persone siano capaci di decisioni veramente libere e responsabili, è indispensabile dare tempo, con una immensa </a:t>
            </a:r>
            <a:r>
              <a:rPr lang="it-IT" sz="2400" b="1" dirty="0" smtClean="0"/>
              <a:t>pazienza</a:t>
            </a:r>
            <a:r>
              <a:rPr lang="it-IT" sz="2400" dirty="0" smtClean="0"/>
              <a:t>».</a:t>
            </a:r>
            <a:endParaRPr lang="it-IT" sz="2400"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69</a:t>
            </a:fld>
            <a:endParaRPr lang="it-IT"/>
          </a:p>
        </p:txBody>
      </p:sp>
      <p:pic>
        <p:nvPicPr>
          <p:cNvPr id="7"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2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2000" dirty="0"/>
              <a:t>1. PARTE PRIMA Quando diciamo missione…</a:t>
            </a:r>
            <a:br>
              <a:rPr lang="it-IT" sz="2000" dirty="0"/>
            </a:br>
            <a:r>
              <a:rPr lang="it-IT" sz="2000" dirty="0"/>
              <a:t>Dio-Trinità, sempre in missione</a:t>
            </a:r>
            <a:r>
              <a:rPr lang="it-IT" sz="2000" dirty="0" smtClean="0"/>
              <a:t>!</a:t>
            </a:r>
            <a:r>
              <a:rPr lang="it-IT" dirty="0" smtClean="0"/>
              <a:t/>
            </a:r>
            <a:br>
              <a:rPr lang="it-IT" dirty="0" smtClean="0"/>
            </a:br>
            <a:r>
              <a:rPr lang="it-IT" dirty="0" smtClean="0"/>
              <a:t>Sviluppo conciliare</a:t>
            </a:r>
            <a:endParaRPr lang="it-IT" sz="2800" dirty="0"/>
          </a:p>
        </p:txBody>
      </p:sp>
      <p:sp>
        <p:nvSpPr>
          <p:cNvPr id="2" name="Sottotitolo 1"/>
          <p:cNvSpPr>
            <a:spLocks noGrp="1"/>
          </p:cNvSpPr>
          <p:nvPr>
            <p:ph idx="1"/>
          </p:nvPr>
        </p:nvSpPr>
        <p:spPr/>
        <p:txBody>
          <a:bodyPr>
            <a:normAutofit fontScale="92500" lnSpcReduction="10000"/>
          </a:bodyPr>
          <a:lstStyle/>
          <a:p>
            <a:r>
              <a:rPr lang="it-IT" b="1" dirty="0" smtClean="0">
                <a:solidFill>
                  <a:srgbClr val="FF0000"/>
                </a:solidFill>
              </a:rPr>
              <a:t>Prima fase</a:t>
            </a:r>
            <a:r>
              <a:rPr lang="it-IT" dirty="0" smtClean="0"/>
              <a:t>: </a:t>
            </a:r>
            <a:r>
              <a:rPr lang="it-IT" b="1" dirty="0" smtClean="0"/>
              <a:t>portare a tutti il Mistero pasquale </a:t>
            </a:r>
            <a:r>
              <a:rPr lang="it-IT" dirty="0" smtClean="0"/>
              <a:t>(SC 6; LG 13-17)</a:t>
            </a:r>
          </a:p>
          <a:p>
            <a:pPr lvl="1"/>
            <a:r>
              <a:rPr lang="it-IT" dirty="0" smtClean="0"/>
              <a:t>SC 6</a:t>
            </a:r>
            <a:r>
              <a:rPr lang="it-IT" dirty="0"/>
              <a:t>. Pertanto, come il Cristo fu inviato dal Padre, così anch'egli ha inviato gli apostoli, ripieni di Spirito Santo. </a:t>
            </a:r>
            <a:endParaRPr lang="it-IT" dirty="0" smtClean="0"/>
          </a:p>
          <a:p>
            <a:pPr lvl="1"/>
            <a:r>
              <a:rPr lang="it-IT" dirty="0" smtClean="0"/>
              <a:t>Essi</a:t>
            </a:r>
            <a:r>
              <a:rPr lang="it-IT" dirty="0"/>
              <a:t>, </a:t>
            </a:r>
            <a:r>
              <a:rPr lang="it-IT" b="1" dirty="0">
                <a:solidFill>
                  <a:srgbClr val="FF0000"/>
                </a:solidFill>
              </a:rPr>
              <a:t>predicando</a:t>
            </a:r>
            <a:r>
              <a:rPr lang="it-IT" dirty="0"/>
              <a:t> il Vangelo a tutti gli uomini [</a:t>
            </a:r>
            <a:r>
              <a:rPr lang="it-IT" dirty="0">
                <a:hlinkClick r:id="rId2"/>
              </a:rPr>
              <a:t>14</a:t>
            </a:r>
            <a:r>
              <a:rPr lang="it-IT" dirty="0"/>
              <a:t>] , non dovevano limitarsi ad annunciare che il Figlio di Dio con la sua morte e risurrezione ci ha liberati dal potere di Satana [</a:t>
            </a:r>
            <a:r>
              <a:rPr lang="it-IT" dirty="0">
                <a:hlinkClick r:id="rId3"/>
              </a:rPr>
              <a:t>15</a:t>
            </a:r>
            <a:r>
              <a:rPr lang="it-IT" dirty="0"/>
              <a:t>] e dalla morte e ci ha trasferiti nel regno del Padre, </a:t>
            </a:r>
            <a:endParaRPr lang="it-IT" dirty="0" smtClean="0"/>
          </a:p>
          <a:p>
            <a:pPr lvl="1"/>
            <a:r>
              <a:rPr lang="it-IT" dirty="0" smtClean="0"/>
              <a:t>bensì </a:t>
            </a:r>
            <a:r>
              <a:rPr lang="it-IT" dirty="0"/>
              <a:t>dovevano anche </a:t>
            </a:r>
            <a:r>
              <a:rPr lang="it-IT" b="1" dirty="0">
                <a:solidFill>
                  <a:srgbClr val="FF0000"/>
                </a:solidFill>
              </a:rPr>
              <a:t>attuare l'opera di salvezza </a:t>
            </a:r>
            <a:r>
              <a:rPr lang="it-IT" dirty="0"/>
              <a:t>che annunziavano, mediante il sacrificio e i sacramenti attorno ai quali gravita tutta la vita liturgica. </a:t>
            </a:r>
          </a:p>
        </p:txBody>
      </p:sp>
    </p:spTree>
    <p:extLst>
      <p:ext uri="{BB962C8B-B14F-4D97-AF65-F5344CB8AC3E}">
        <p14:creationId xmlns:p14="http://schemas.microsoft.com/office/powerpoint/2010/main" val="227701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r>
              <a:rPr lang="it-IT" dirty="0"/>
              <a:t>Gli scopi della formazione: </a:t>
            </a:r>
          </a:p>
          <a:p>
            <a:pPr lvl="1"/>
            <a:r>
              <a:rPr lang="it-IT" dirty="0"/>
              <a:t>la crescita e maturità della risposta di </a:t>
            </a:r>
            <a:r>
              <a:rPr lang="it-IT" dirty="0" smtClean="0"/>
              <a:t>fede</a:t>
            </a:r>
          </a:p>
          <a:p>
            <a:pPr lvl="1"/>
            <a:r>
              <a:rPr lang="it-IT" dirty="0" smtClean="0"/>
              <a:t>La integrazione fede e vita</a:t>
            </a:r>
            <a:endParaRPr lang="it-IT" dirty="0"/>
          </a:p>
          <a:p>
            <a:pPr lvl="1"/>
            <a:r>
              <a:rPr lang="it-IT" dirty="0"/>
              <a:t>la abilitazione alla vita cristiana</a:t>
            </a:r>
          </a:p>
          <a:p>
            <a:endParaRPr lang="it-IT" sz="2400" dirty="0" smtClean="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70</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1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r>
              <a:rPr lang="it-IT" dirty="0"/>
              <a:t>Gli scopi della formazione: </a:t>
            </a:r>
            <a:r>
              <a:rPr lang="it-IT" dirty="0" smtClean="0"/>
              <a:t>la </a:t>
            </a:r>
            <a:r>
              <a:rPr lang="it-IT" dirty="0"/>
              <a:t>crescita e maturità della risposta di </a:t>
            </a:r>
            <a:r>
              <a:rPr lang="it-IT" dirty="0" smtClean="0"/>
              <a:t>fede</a:t>
            </a:r>
          </a:p>
          <a:p>
            <a:pPr lvl="1"/>
            <a:r>
              <a:rPr lang="it-IT" dirty="0"/>
              <a:t>Descrivere la maturità di fede (il discepolato, le beatitudini come orizzonte e criterio di vita) </a:t>
            </a:r>
          </a:p>
          <a:p>
            <a:pPr lvl="1"/>
            <a:r>
              <a:rPr lang="it-IT" dirty="0"/>
              <a:t>Come pensare le tappe evolutive?</a:t>
            </a:r>
          </a:p>
          <a:p>
            <a:pPr lvl="1"/>
            <a:r>
              <a:rPr lang="it-IT" dirty="0"/>
              <a:t>Stretto rapporto (ma non identità) tra maturità umana e maturità di fede </a:t>
            </a:r>
          </a:p>
          <a:p>
            <a:pPr lvl="1"/>
            <a:endParaRPr lang="it-IT" dirty="0" smtClean="0"/>
          </a:p>
          <a:p>
            <a:endParaRPr lang="it-IT" sz="2400" dirty="0" smtClean="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71</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48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r>
              <a:rPr lang="it-IT" dirty="0"/>
              <a:t>Gli scopi della formazione</a:t>
            </a:r>
            <a:r>
              <a:rPr lang="it-IT" dirty="0" smtClean="0"/>
              <a:t>: </a:t>
            </a:r>
            <a:r>
              <a:rPr lang="it-IT" sz="3600" dirty="0"/>
              <a:t>La integrazione fede-vita</a:t>
            </a:r>
          </a:p>
          <a:p>
            <a:pPr lvl="1"/>
            <a:r>
              <a:rPr lang="it-IT" sz="3200" dirty="0"/>
              <a:t>I compiti vitali riletti con il vangelo</a:t>
            </a:r>
          </a:p>
          <a:p>
            <a:pPr lvl="1"/>
            <a:r>
              <a:rPr lang="it-IT" sz="3200" dirty="0"/>
              <a:t>«L’io ideale» (progetto di vita) come partecipazione alla missione di Gesù</a:t>
            </a:r>
          </a:p>
          <a:p>
            <a:endParaRPr lang="it-IT" dirty="0" smtClean="0"/>
          </a:p>
          <a:p>
            <a:endParaRPr lang="it-IT" sz="2400" dirty="0" smtClean="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72</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3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r>
              <a:rPr lang="it-IT" dirty="0"/>
              <a:t>Gli scopi della formazione</a:t>
            </a:r>
            <a:r>
              <a:rPr lang="it-IT" dirty="0" smtClean="0"/>
              <a:t>: </a:t>
            </a:r>
            <a:r>
              <a:rPr lang="it-IT" dirty="0"/>
              <a:t>la abilitazione alla vita cristiana</a:t>
            </a:r>
          </a:p>
          <a:p>
            <a:pPr lvl="2"/>
            <a:r>
              <a:rPr lang="it-IT" dirty="0"/>
              <a:t>Come pensare la vita cristiana?</a:t>
            </a:r>
          </a:p>
          <a:p>
            <a:pPr lvl="2"/>
            <a:r>
              <a:rPr lang="it-IT" dirty="0"/>
              <a:t>Difficoltà di definizione: teologica, sacramentale, morale, spirituale</a:t>
            </a:r>
          </a:p>
          <a:p>
            <a:pPr lvl="2"/>
            <a:r>
              <a:rPr lang="it-IT" dirty="0" err="1"/>
              <a:t>Vc</a:t>
            </a:r>
            <a:r>
              <a:rPr lang="it-IT" dirty="0"/>
              <a:t> come esercizio della «</a:t>
            </a:r>
            <a:r>
              <a:rPr lang="it-IT" dirty="0" err="1"/>
              <a:t>crismazione</a:t>
            </a:r>
            <a:r>
              <a:rPr lang="it-IT" dirty="0"/>
              <a:t> battesimale» di LG 35-37: i Tria </a:t>
            </a:r>
            <a:r>
              <a:rPr lang="it-IT" dirty="0" err="1"/>
              <a:t>Munera</a:t>
            </a:r>
            <a:r>
              <a:rPr lang="it-IT" dirty="0"/>
              <a:t> (profezia, sacerdozio, regalità)</a:t>
            </a:r>
          </a:p>
          <a:p>
            <a:endParaRPr lang="it-IT" sz="2400" dirty="0" smtClean="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73</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3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pPr marL="914400" lvl="1" indent="-457200">
              <a:buFont typeface="+mj-lt"/>
              <a:buAutoNum type="arabicPeriod"/>
            </a:pPr>
            <a:r>
              <a:rPr lang="it-IT" dirty="0" smtClean="0"/>
              <a:t>Le </a:t>
            </a:r>
            <a:r>
              <a:rPr lang="it-IT" dirty="0"/>
              <a:t>competenze della vita cristiana</a:t>
            </a:r>
          </a:p>
          <a:p>
            <a:pPr marL="914400" lvl="1" indent="-457200">
              <a:buFont typeface="+mj-lt"/>
              <a:buAutoNum type="arabicPeriod"/>
            </a:pPr>
            <a:r>
              <a:rPr lang="it-IT" dirty="0"/>
              <a:t>Il cammino di fede: itinerario della vita cristiana</a:t>
            </a:r>
          </a:p>
          <a:p>
            <a:pPr marL="914400" lvl="1" indent="-457200">
              <a:buFont typeface="+mj-lt"/>
              <a:buAutoNum type="arabicPeriod"/>
            </a:pPr>
            <a:r>
              <a:rPr lang="it-IT" dirty="0" smtClean="0"/>
              <a:t>itinerari </a:t>
            </a:r>
            <a:r>
              <a:rPr lang="it-IT" dirty="0"/>
              <a:t>con adulti</a:t>
            </a:r>
            <a:r>
              <a:rPr lang="it-IT" dirty="0" smtClean="0"/>
              <a:t>.</a:t>
            </a:r>
          </a:p>
          <a:p>
            <a:pPr marL="914400" lvl="1" indent="-457200">
              <a:buFont typeface="+mj-lt"/>
              <a:buAutoNum type="arabicPeriod"/>
            </a:pPr>
            <a:endParaRPr lang="it-IT" dirty="0"/>
          </a:p>
          <a:p>
            <a:pPr marL="914400" lvl="1" indent="-457200">
              <a:buFont typeface="+mj-lt"/>
              <a:buAutoNum type="arabicPeriod"/>
            </a:pPr>
            <a:endParaRPr lang="it-IT" dirty="0" smtClean="0"/>
          </a:p>
          <a:p>
            <a:pPr marL="457200" lvl="1" indent="0">
              <a:buNone/>
            </a:pPr>
            <a:r>
              <a:rPr lang="it-IT" dirty="0"/>
              <a:t>Meddi L., </a:t>
            </a:r>
            <a:r>
              <a:rPr lang="it-IT" i="1" dirty="0"/>
              <a:t>Il cammino di fede. Riorganizzare la catechesi parrocchiale</a:t>
            </a:r>
            <a:r>
              <a:rPr lang="it-IT" dirty="0"/>
              <a:t>, </a:t>
            </a:r>
            <a:r>
              <a:rPr lang="it-IT" dirty="0" err="1" smtClean="0"/>
              <a:t>Elledici</a:t>
            </a:r>
            <a:r>
              <a:rPr lang="it-IT" dirty="0"/>
              <a:t>, Torino 2016</a:t>
            </a:r>
            <a:endParaRPr lang="it-IT" dirty="0"/>
          </a:p>
          <a:p>
            <a:endParaRPr lang="it-IT" sz="2400" dirty="0" smtClean="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74</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1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pPr marL="914400" lvl="1" indent="-457200">
              <a:buFont typeface="+mj-lt"/>
              <a:buAutoNum type="arabicPeriod"/>
            </a:pPr>
            <a:r>
              <a:rPr lang="it-IT" dirty="0" smtClean="0"/>
              <a:t>Le </a:t>
            </a:r>
            <a:r>
              <a:rPr lang="it-IT" dirty="0"/>
              <a:t>competenze della vita </a:t>
            </a:r>
            <a:r>
              <a:rPr lang="it-IT" dirty="0" smtClean="0"/>
              <a:t>cristiana</a:t>
            </a:r>
          </a:p>
          <a:p>
            <a:pPr lvl="2"/>
            <a:r>
              <a:rPr lang="it-IT" i="1" dirty="0"/>
              <a:t>Essere capaci di una lettura personale del Vangelo.</a:t>
            </a:r>
            <a:r>
              <a:rPr lang="it-IT" b="1" dirty="0"/>
              <a:t> </a:t>
            </a:r>
            <a:endParaRPr lang="it-IT" dirty="0"/>
          </a:p>
          <a:p>
            <a:pPr lvl="2"/>
            <a:r>
              <a:rPr lang="it-IT" i="1" dirty="0"/>
              <a:t>Essere capaci di condividere la fraternità comunitaria.</a:t>
            </a:r>
            <a:r>
              <a:rPr lang="it-IT" dirty="0"/>
              <a:t> </a:t>
            </a:r>
          </a:p>
          <a:p>
            <a:pPr lvl="2"/>
            <a:r>
              <a:rPr lang="it-IT" i="1" dirty="0"/>
              <a:t>Essere capaci di scoprire il proprio posto nella comunità messianica.</a:t>
            </a:r>
            <a:r>
              <a:rPr lang="it-IT" dirty="0"/>
              <a:t> </a:t>
            </a:r>
          </a:p>
          <a:p>
            <a:pPr lvl="2"/>
            <a:r>
              <a:rPr lang="it-IT" i="1" dirty="0"/>
              <a:t>Essere capaci di individuare il proprio servizio al regno.</a:t>
            </a:r>
            <a:r>
              <a:rPr lang="it-IT" dirty="0"/>
              <a:t> </a:t>
            </a:r>
          </a:p>
          <a:p>
            <a:pPr lvl="2"/>
            <a:r>
              <a:rPr lang="it-IT" i="1" dirty="0"/>
              <a:t>Essere capaci di celebrazione e di relazione personale con Dio</a:t>
            </a:r>
            <a:endParaRPr lang="it-IT" dirty="0"/>
          </a:p>
          <a:p>
            <a:pPr marL="914400" lvl="1" indent="-457200">
              <a:buFont typeface="+mj-lt"/>
              <a:buAutoNum type="arabicPeriod"/>
            </a:pPr>
            <a:endParaRPr lang="it-IT"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75</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8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a:bodyPr>
          <a:lstStyle/>
          <a:p>
            <a:pPr marL="0" indent="0">
              <a:buNone/>
            </a:pPr>
            <a:r>
              <a:rPr lang="it-IT" dirty="0" smtClean="0"/>
              <a:t>PASTORALE</a:t>
            </a:r>
            <a:endParaRPr lang="it-IT" dirty="0"/>
          </a:p>
          <a:p>
            <a:pPr marL="400050" lvl="1" indent="0">
              <a:buNone/>
            </a:pPr>
            <a:r>
              <a:rPr lang="it-IT" dirty="0"/>
              <a:t>2. Il cammino di fede: itinerario della vita cristiana</a:t>
            </a:r>
          </a:p>
          <a:p>
            <a:pPr marL="1314450" lvl="2" indent="-514350">
              <a:spcBef>
                <a:spcPct val="0"/>
              </a:spcBef>
              <a:buFont typeface="+mj-lt"/>
              <a:buAutoNum type="arabicPeriod"/>
            </a:pPr>
            <a:r>
              <a:rPr lang="it-IT" b="1" dirty="0">
                <a:latin typeface="Arial" charset="0"/>
                <a:cs typeface="Arial" charset="0"/>
              </a:rPr>
              <a:t>E(rie)</a:t>
            </a:r>
            <a:r>
              <a:rPr lang="it-IT" b="1" dirty="0" err="1">
                <a:latin typeface="Arial" charset="0"/>
                <a:cs typeface="Arial" charset="0"/>
              </a:rPr>
              <a:t>vangelizzare</a:t>
            </a:r>
            <a:r>
              <a:rPr lang="it-IT" b="1" dirty="0">
                <a:latin typeface="Arial" charset="0"/>
                <a:cs typeface="Arial" charset="0"/>
              </a:rPr>
              <a:t> i giovani-adulti</a:t>
            </a:r>
          </a:p>
          <a:p>
            <a:pPr marL="1314450" lvl="2" indent="-514350">
              <a:spcBef>
                <a:spcPct val="0"/>
              </a:spcBef>
              <a:buFont typeface="+mj-lt"/>
              <a:buAutoNum type="arabicPeriod"/>
            </a:pPr>
            <a:r>
              <a:rPr lang="it-IT" b="1" dirty="0">
                <a:latin typeface="Arial" charset="0"/>
                <a:cs typeface="Arial" charset="0"/>
              </a:rPr>
              <a:t>Formare comunità di giovani e adulti</a:t>
            </a:r>
          </a:p>
          <a:p>
            <a:pPr marL="1314450" lvl="2" indent="-514350">
              <a:spcBef>
                <a:spcPct val="0"/>
              </a:spcBef>
              <a:buFont typeface="+mj-lt"/>
              <a:buAutoNum type="arabicPeriod"/>
            </a:pPr>
            <a:r>
              <a:rPr lang="it-IT" b="1" dirty="0">
                <a:latin typeface="Arial" charset="0"/>
                <a:cs typeface="Arial" charset="0"/>
              </a:rPr>
              <a:t>Trasmettere l’alfabeto cristiano</a:t>
            </a:r>
          </a:p>
          <a:p>
            <a:pPr marL="1314450" lvl="2" indent="-514350">
              <a:spcBef>
                <a:spcPct val="0"/>
              </a:spcBef>
              <a:buFont typeface="+mj-lt"/>
              <a:buAutoNum type="arabicPeriod"/>
            </a:pPr>
            <a:r>
              <a:rPr lang="it-IT" b="1" dirty="0">
                <a:latin typeface="Arial" charset="0"/>
                <a:cs typeface="Arial" charset="0"/>
              </a:rPr>
              <a:t>Socializzare la vita della comunità</a:t>
            </a:r>
          </a:p>
          <a:p>
            <a:pPr marL="1314450" lvl="2" indent="-514350">
              <a:spcBef>
                <a:spcPct val="0"/>
              </a:spcBef>
              <a:buFont typeface="+mj-lt"/>
              <a:buAutoNum type="arabicPeriod"/>
            </a:pPr>
            <a:r>
              <a:rPr lang="it-IT" b="1" dirty="0">
                <a:latin typeface="Arial" charset="0"/>
                <a:cs typeface="Arial" charset="0"/>
              </a:rPr>
              <a:t>Evangelizzare la vita del preadolescente</a:t>
            </a:r>
          </a:p>
          <a:p>
            <a:pPr marL="1314450" lvl="2" indent="-514350">
              <a:spcBef>
                <a:spcPct val="0"/>
              </a:spcBef>
              <a:buFont typeface="+mj-lt"/>
              <a:buAutoNum type="arabicPeriod"/>
            </a:pPr>
            <a:r>
              <a:rPr lang="it-IT" b="1" dirty="0">
                <a:latin typeface="Arial" charset="0"/>
                <a:cs typeface="Arial" charset="0"/>
              </a:rPr>
              <a:t>Iniziare i giovani alla vita cristiana</a:t>
            </a:r>
          </a:p>
          <a:p>
            <a:pPr marL="914400" lvl="1" indent="-457200">
              <a:buFont typeface="+mj-lt"/>
              <a:buAutoNum type="arabicPeriod"/>
            </a:pPr>
            <a:endParaRPr lang="it-IT"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76</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2. PARTE SECONDA Quando agiamo da missionari</a:t>
            </a:r>
            <a:br>
              <a:rPr lang="it-IT" sz="2800" dirty="0"/>
            </a:br>
            <a:r>
              <a:rPr lang="it-IT" sz="2800" dirty="0"/>
              <a:t>L’azione missionaria della Chiesa.</a:t>
            </a:r>
            <a:br>
              <a:rPr lang="it-IT" sz="2800" dirty="0"/>
            </a:br>
            <a:r>
              <a:rPr lang="it-IT" sz="2800" dirty="0" smtClean="0">
                <a:solidFill>
                  <a:srgbClr val="FF0000"/>
                </a:solidFill>
              </a:rPr>
              <a:t>4. </a:t>
            </a:r>
            <a:r>
              <a:rPr lang="it-IT" sz="2800" dirty="0">
                <a:solidFill>
                  <a:srgbClr val="FF0000"/>
                </a:solidFill>
              </a:rPr>
              <a:t>la formazione dei cristiani</a:t>
            </a:r>
            <a:endParaRPr lang="en-US" sz="2800" dirty="0"/>
          </a:p>
        </p:txBody>
      </p:sp>
      <p:sp>
        <p:nvSpPr>
          <p:cNvPr id="6" name="Sottotitolo 5"/>
          <p:cNvSpPr>
            <a:spLocks noGrp="1"/>
          </p:cNvSpPr>
          <p:nvPr>
            <p:ph idx="1"/>
          </p:nvPr>
        </p:nvSpPr>
        <p:spPr/>
        <p:txBody>
          <a:bodyPr>
            <a:normAutofit fontScale="92500" lnSpcReduction="20000"/>
          </a:bodyPr>
          <a:lstStyle/>
          <a:p>
            <a:pPr marL="0" indent="0">
              <a:buNone/>
            </a:pPr>
            <a:r>
              <a:rPr lang="it-IT" dirty="0" smtClean="0"/>
              <a:t>PASTORALE</a:t>
            </a:r>
            <a:endParaRPr lang="it-IT" dirty="0"/>
          </a:p>
          <a:p>
            <a:pPr marL="0" indent="0">
              <a:buNone/>
            </a:pPr>
            <a:r>
              <a:rPr lang="it-IT" dirty="0" smtClean="0"/>
              <a:t>3. </a:t>
            </a:r>
            <a:r>
              <a:rPr lang="it-IT" dirty="0"/>
              <a:t>itinerari con adulti.</a:t>
            </a:r>
          </a:p>
          <a:p>
            <a:pPr marL="914400" lvl="1" indent="-457200">
              <a:buFont typeface="+mj-lt"/>
              <a:buAutoNum type="arabicPeriod"/>
            </a:pPr>
            <a:r>
              <a:rPr lang="it-IT" i="1" dirty="0"/>
              <a:t>Educare la autenticità delle rappresentazioni di Dio</a:t>
            </a:r>
            <a:endParaRPr lang="it-IT" dirty="0"/>
          </a:p>
          <a:p>
            <a:pPr marL="914400" lvl="1" indent="-457200">
              <a:buFont typeface="+mj-lt"/>
              <a:buAutoNum type="arabicPeriod"/>
            </a:pPr>
            <a:r>
              <a:rPr lang="it-IT" i="1" dirty="0"/>
              <a:t>Conoscere, aderire e attualizzare la prassi messianica di Cristo</a:t>
            </a:r>
            <a:endParaRPr lang="it-IT" dirty="0"/>
          </a:p>
          <a:p>
            <a:pPr marL="914400" lvl="1" indent="-457200">
              <a:buFont typeface="+mj-lt"/>
              <a:buAutoNum type="arabicPeriod"/>
            </a:pPr>
            <a:r>
              <a:rPr lang="it-IT" i="1" dirty="0"/>
              <a:t>Riconoscere e servire i segni dei tempi</a:t>
            </a:r>
            <a:endParaRPr lang="it-IT" dirty="0"/>
          </a:p>
          <a:p>
            <a:pPr marL="914400" lvl="1" indent="-457200">
              <a:buFont typeface="+mj-lt"/>
              <a:buAutoNum type="arabicPeriod"/>
            </a:pPr>
            <a:r>
              <a:rPr lang="it-IT" i="1" dirty="0"/>
              <a:t>Scoprire il proprio ruolo-vocazione per partecipare alla missione della Comunità</a:t>
            </a:r>
            <a:endParaRPr lang="it-IT" dirty="0"/>
          </a:p>
          <a:p>
            <a:pPr marL="914400" lvl="1" indent="-457200">
              <a:buFont typeface="+mj-lt"/>
              <a:buAutoNum type="arabicPeriod"/>
            </a:pPr>
            <a:r>
              <a:rPr lang="it-IT" i="1" dirty="0"/>
              <a:t>Dare stabilità alla vita nello spirito, maturare uno stabile riferimento personale alla scrittura</a:t>
            </a:r>
            <a:endParaRPr lang="it-IT" dirty="0"/>
          </a:p>
          <a:p>
            <a:pPr marL="914400" lvl="1" indent="-457200">
              <a:buFont typeface="+mj-lt"/>
              <a:buAutoNum type="arabicPeriod"/>
            </a:pPr>
            <a:r>
              <a:rPr lang="it-IT" i="1" dirty="0"/>
              <a:t>Una nuova qualità nella partecipazione alla celebrazione</a:t>
            </a:r>
            <a:r>
              <a:rPr lang="it-IT" b="1" dirty="0"/>
              <a:t> </a:t>
            </a:r>
            <a:endParaRPr lang="it-IT" dirty="0"/>
          </a:p>
          <a:p>
            <a:pPr marL="914400" lvl="1" indent="-457200">
              <a:buFont typeface="+mj-lt"/>
              <a:buAutoNum type="arabicPeriod"/>
            </a:pPr>
            <a:endParaRPr lang="it-IT" dirty="0"/>
          </a:p>
        </p:txBody>
      </p:sp>
      <p:sp>
        <p:nvSpPr>
          <p:cNvPr id="4" name="Segnaposto data 3"/>
          <p:cNvSpPr>
            <a:spLocks noGrp="1"/>
          </p:cNvSpPr>
          <p:nvPr>
            <p:ph type="dt" sz="half" idx="10"/>
          </p:nvPr>
        </p:nvSpPr>
        <p:spPr/>
        <p:txBody>
          <a:bodyPr/>
          <a:lstStyle/>
          <a:p>
            <a:pPr>
              <a:defRPr/>
            </a:pPr>
            <a:r>
              <a:rPr lang="it-IT" smtClean="0"/>
              <a:t>www.lucianomeddi.eu</a:t>
            </a:r>
            <a:endParaRPr lang="it-IT" dirty="0"/>
          </a:p>
        </p:txBody>
      </p:sp>
      <p:sp>
        <p:nvSpPr>
          <p:cNvPr id="5" name="Segnaposto numero diapositiva 4"/>
          <p:cNvSpPr>
            <a:spLocks noGrp="1"/>
          </p:cNvSpPr>
          <p:nvPr>
            <p:ph type="sldNum" sz="quarter" idx="11"/>
          </p:nvPr>
        </p:nvSpPr>
        <p:spPr/>
        <p:txBody>
          <a:bodyPr/>
          <a:lstStyle/>
          <a:p>
            <a:pPr>
              <a:defRPr/>
            </a:pPr>
            <a:fld id="{25BC34F4-02C1-410C-953D-B77F6D94B61F}" type="slidenum">
              <a:rPr lang="it-IT" smtClean="0"/>
              <a:pPr>
                <a:defRPr/>
              </a:pPr>
              <a:t>77</a:t>
            </a:fld>
            <a:endParaRPr lang="it-IT"/>
          </a:p>
        </p:txBody>
      </p:sp>
      <p:pic>
        <p:nvPicPr>
          <p:cNvPr id="7"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94575" y="170162"/>
            <a:ext cx="1851634" cy="12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9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2000" dirty="0">
                <a:solidFill>
                  <a:srgbClr val="333399"/>
                </a:solidFill>
              </a:rPr>
              <a:t>1. PARTE PRIMA Quando diciamo missione…</a:t>
            </a:r>
            <a:br>
              <a:rPr lang="it-IT" sz="2000" dirty="0">
                <a:solidFill>
                  <a:srgbClr val="333399"/>
                </a:solidFill>
              </a:rPr>
            </a:br>
            <a:r>
              <a:rPr lang="it-IT" sz="2000" dirty="0">
                <a:solidFill>
                  <a:srgbClr val="333399"/>
                </a:solidFill>
              </a:rPr>
              <a:t>Dio-Trinità, sempre in missione!</a:t>
            </a:r>
            <a:r>
              <a:rPr lang="it-IT" dirty="0">
                <a:solidFill>
                  <a:srgbClr val="333399"/>
                </a:solidFill>
              </a:rPr>
              <a:t/>
            </a:r>
            <a:br>
              <a:rPr lang="it-IT" dirty="0">
                <a:solidFill>
                  <a:srgbClr val="333399"/>
                </a:solidFill>
              </a:rPr>
            </a:br>
            <a:r>
              <a:rPr lang="it-IT" dirty="0">
                <a:solidFill>
                  <a:srgbClr val="333399"/>
                </a:solidFill>
              </a:rPr>
              <a:t>Sviluppo conciliare</a:t>
            </a:r>
            <a:endParaRPr lang="it-IT" dirty="0"/>
          </a:p>
        </p:txBody>
      </p:sp>
      <p:sp>
        <p:nvSpPr>
          <p:cNvPr id="2" name="Sottotitolo 1"/>
          <p:cNvSpPr>
            <a:spLocks noGrp="1"/>
          </p:cNvSpPr>
          <p:nvPr>
            <p:ph idx="1"/>
          </p:nvPr>
        </p:nvSpPr>
        <p:spPr/>
        <p:txBody>
          <a:bodyPr>
            <a:normAutofit fontScale="70000" lnSpcReduction="20000"/>
          </a:bodyPr>
          <a:lstStyle/>
          <a:p>
            <a:r>
              <a:rPr lang="it-IT" b="1" dirty="0" smtClean="0">
                <a:solidFill>
                  <a:srgbClr val="FF0000"/>
                </a:solidFill>
              </a:rPr>
              <a:t>Prima fase</a:t>
            </a:r>
            <a:r>
              <a:rPr lang="it-IT" dirty="0" smtClean="0"/>
              <a:t>: </a:t>
            </a:r>
            <a:r>
              <a:rPr lang="it-IT" b="1" dirty="0" smtClean="0"/>
              <a:t>portare a tutti il Mistero pasquale </a:t>
            </a:r>
            <a:r>
              <a:rPr lang="it-IT" dirty="0" smtClean="0"/>
              <a:t>(SC 6; LG 13-17)</a:t>
            </a:r>
          </a:p>
          <a:p>
            <a:pPr lvl="1"/>
            <a:r>
              <a:rPr lang="it-IT" dirty="0" smtClean="0"/>
              <a:t>LG 2-4: </a:t>
            </a:r>
            <a:r>
              <a:rPr lang="it-IT" dirty="0">
                <a:solidFill>
                  <a:srgbClr val="FF0000"/>
                </a:solidFill>
              </a:rPr>
              <a:t>Disegno salvifico universale del </a:t>
            </a:r>
            <a:r>
              <a:rPr lang="it-IT" dirty="0" smtClean="0">
                <a:solidFill>
                  <a:srgbClr val="FF0000"/>
                </a:solidFill>
              </a:rPr>
              <a:t>Padre, </a:t>
            </a:r>
            <a:r>
              <a:rPr lang="it-IT" dirty="0">
                <a:solidFill>
                  <a:srgbClr val="FF0000"/>
                </a:solidFill>
              </a:rPr>
              <a:t>Missione del </a:t>
            </a:r>
            <a:r>
              <a:rPr lang="it-IT" dirty="0" smtClean="0">
                <a:solidFill>
                  <a:srgbClr val="FF0000"/>
                </a:solidFill>
              </a:rPr>
              <a:t>Figlio, </a:t>
            </a:r>
            <a:r>
              <a:rPr lang="it-IT" dirty="0">
                <a:solidFill>
                  <a:srgbClr val="FF0000"/>
                </a:solidFill>
              </a:rPr>
              <a:t>Lo Spirito santificatore della </a:t>
            </a:r>
            <a:r>
              <a:rPr lang="it-IT" dirty="0" smtClean="0">
                <a:solidFill>
                  <a:srgbClr val="FF0000"/>
                </a:solidFill>
              </a:rPr>
              <a:t>Chiesa</a:t>
            </a:r>
          </a:p>
          <a:p>
            <a:pPr lvl="1"/>
            <a:r>
              <a:rPr lang="it-IT" dirty="0" smtClean="0"/>
              <a:t>LG 13-17: </a:t>
            </a:r>
            <a:r>
              <a:rPr lang="it-IT" dirty="0"/>
              <a:t>L'unico popolo di Dio è </a:t>
            </a:r>
            <a:r>
              <a:rPr lang="it-IT" dirty="0" smtClean="0"/>
              <a:t>universale, [</a:t>
            </a:r>
            <a:r>
              <a:rPr lang="it-IT" dirty="0"/>
              <a:t>I fedeli </a:t>
            </a:r>
            <a:r>
              <a:rPr lang="it-IT" dirty="0" smtClean="0"/>
              <a:t>cattolici, </a:t>
            </a:r>
            <a:r>
              <a:rPr lang="it-IT" dirty="0"/>
              <a:t>I cristiani non cattolici e la </a:t>
            </a:r>
            <a:r>
              <a:rPr lang="it-IT" dirty="0" smtClean="0"/>
              <a:t>Chiesa, </a:t>
            </a:r>
            <a:r>
              <a:rPr lang="it-IT" dirty="0"/>
              <a:t>I non cristiani e la </a:t>
            </a:r>
            <a:r>
              <a:rPr lang="it-IT" dirty="0" smtClean="0"/>
              <a:t>Chiesa]</a:t>
            </a:r>
            <a:br>
              <a:rPr lang="it-IT" dirty="0" smtClean="0"/>
            </a:br>
            <a:endParaRPr lang="it-IT" dirty="0" smtClean="0"/>
          </a:p>
          <a:p>
            <a:pPr lvl="1"/>
            <a:r>
              <a:rPr lang="it-IT" dirty="0" smtClean="0"/>
              <a:t>Riconoscendo il valore dei </a:t>
            </a:r>
            <a:r>
              <a:rPr lang="it-IT" i="1" dirty="0" smtClean="0"/>
              <a:t>semina Verbi</a:t>
            </a:r>
            <a:br>
              <a:rPr lang="it-IT" i="1" dirty="0" smtClean="0"/>
            </a:br>
            <a:r>
              <a:rPr lang="it-IT" dirty="0" smtClean="0"/>
              <a:t>Carattere missionario </a:t>
            </a:r>
            <a:r>
              <a:rPr lang="it-IT" dirty="0"/>
              <a:t>della </a:t>
            </a:r>
            <a:r>
              <a:rPr lang="it-IT" dirty="0" smtClean="0"/>
              <a:t>Chiesa, 17</a:t>
            </a:r>
            <a:br>
              <a:rPr lang="it-IT" dirty="0" smtClean="0"/>
            </a:br>
            <a:r>
              <a:rPr lang="it-IT" dirty="0" smtClean="0"/>
              <a:t>«</a:t>
            </a:r>
            <a:r>
              <a:rPr lang="it-IT" dirty="0"/>
              <a:t>Predicando il Vangelo, la Chiesa dispone coloro che l'ascoltano a credere e a professare la fede, li dispone al battesimo, li toglie dalla schiavitù dell'errore e li incorpora a Cristo per crescere in lui mediante la carità finché sia raggiunta la pienezza. </a:t>
            </a:r>
            <a:r>
              <a:rPr lang="it-IT" dirty="0">
                <a:solidFill>
                  <a:srgbClr val="FF0000"/>
                </a:solidFill>
              </a:rPr>
              <a:t>Procura poi che quanto di buono si trova seminato nel cuore e nella mente degli uomini o nei riti e culture proprie dei popoli, non solo non vada perduto, ma sia purificato, elevato e perfezionato a gloria di Dio, confusione del demonio e felicità </a:t>
            </a:r>
            <a:r>
              <a:rPr lang="it-IT" dirty="0" smtClean="0">
                <a:solidFill>
                  <a:srgbClr val="FF0000"/>
                </a:solidFill>
              </a:rPr>
              <a:t>dell'uomo</a:t>
            </a:r>
            <a:r>
              <a:rPr lang="it-IT" dirty="0" smtClean="0"/>
              <a:t>»</a:t>
            </a:r>
          </a:p>
        </p:txBody>
      </p:sp>
    </p:spTree>
    <p:extLst>
      <p:ext uri="{BB962C8B-B14F-4D97-AF65-F5344CB8AC3E}">
        <p14:creationId xmlns:p14="http://schemas.microsoft.com/office/powerpoint/2010/main" val="341595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idx="1"/>
          </p:nvPr>
        </p:nvSpPr>
        <p:spPr/>
        <p:txBody>
          <a:bodyPr>
            <a:normAutofit fontScale="77500" lnSpcReduction="20000"/>
          </a:bodyPr>
          <a:lstStyle/>
          <a:p>
            <a:r>
              <a:rPr lang="it-IT" b="1" dirty="0" smtClean="0">
                <a:solidFill>
                  <a:srgbClr val="FF0000"/>
                </a:solidFill>
              </a:rPr>
              <a:t>Seconda fase</a:t>
            </a:r>
            <a:r>
              <a:rPr lang="it-IT" dirty="0" smtClean="0"/>
              <a:t>: </a:t>
            </a:r>
            <a:r>
              <a:rPr lang="it-IT" b="1" dirty="0" smtClean="0"/>
              <a:t>far scoprire a tutti l’autocomunicazione di Dio </a:t>
            </a:r>
            <a:r>
              <a:rPr lang="it-IT" dirty="0" smtClean="0"/>
              <a:t>(DV 2)</a:t>
            </a:r>
          </a:p>
          <a:p>
            <a:pPr lvl="1"/>
            <a:r>
              <a:rPr lang="it-IT" dirty="0" smtClean="0"/>
              <a:t>DV 2 «</a:t>
            </a:r>
            <a:r>
              <a:rPr lang="it-IT" dirty="0"/>
              <a:t>2. Piacque a Dio nella sua bontà e sapienza rivelarsi in persona e manifestare il mistero della sua volontà (cfr. </a:t>
            </a:r>
            <a:r>
              <a:rPr lang="it-IT" dirty="0" err="1"/>
              <a:t>Ef</a:t>
            </a:r>
            <a:r>
              <a:rPr lang="it-IT" dirty="0"/>
              <a:t> 1,9), </a:t>
            </a:r>
            <a:r>
              <a:rPr lang="it-IT" dirty="0">
                <a:solidFill>
                  <a:srgbClr val="FF0000"/>
                </a:solidFill>
              </a:rPr>
              <a:t>mediante il quale gli uomini per mezzo di Cristo, Verbo fatto carne, hanno accesso al Padre nello Spirito Santo e sono resi partecipi della divina natura </a:t>
            </a:r>
            <a:r>
              <a:rPr lang="it-IT" dirty="0"/>
              <a:t>(cfr. </a:t>
            </a:r>
            <a:r>
              <a:rPr lang="it-IT" dirty="0" err="1"/>
              <a:t>Ef</a:t>
            </a:r>
            <a:r>
              <a:rPr lang="it-IT" dirty="0"/>
              <a:t> 2,18; 2 </a:t>
            </a:r>
            <a:r>
              <a:rPr lang="it-IT" dirty="0" err="1"/>
              <a:t>Pt</a:t>
            </a:r>
            <a:r>
              <a:rPr lang="it-IT" dirty="0"/>
              <a:t> 1,4). </a:t>
            </a:r>
            <a:endParaRPr lang="it-IT" dirty="0" smtClean="0"/>
          </a:p>
          <a:p>
            <a:pPr lvl="1"/>
            <a:r>
              <a:rPr lang="it-IT" dirty="0" smtClean="0"/>
              <a:t>Con </a:t>
            </a:r>
            <a:r>
              <a:rPr lang="it-IT" dirty="0"/>
              <a:t>questa Rivelazione infatti Dio invisibile (cfr. Col 1,15; 1 Tm 1,17) nel suo grande amore parla agli uomini come ad amici (cfr. Es 33,11; </a:t>
            </a:r>
            <a:r>
              <a:rPr lang="it-IT" dirty="0" err="1"/>
              <a:t>Gv</a:t>
            </a:r>
            <a:r>
              <a:rPr lang="it-IT" dirty="0"/>
              <a:t> 15,14-15) e si intrattiene con essi (cfr. Bar 3,38), per invitarli e ammetterli alla </a:t>
            </a:r>
            <a:r>
              <a:rPr lang="it-IT" dirty="0">
                <a:solidFill>
                  <a:srgbClr val="FF0000"/>
                </a:solidFill>
              </a:rPr>
              <a:t>comunione</a:t>
            </a:r>
            <a:r>
              <a:rPr lang="it-IT" dirty="0"/>
              <a:t> con </a:t>
            </a:r>
            <a:r>
              <a:rPr lang="it-IT" dirty="0" smtClean="0"/>
              <a:t>sé»</a:t>
            </a:r>
          </a:p>
          <a:p>
            <a:pPr lvl="1"/>
            <a:r>
              <a:rPr lang="it-IT" dirty="0" smtClean="0"/>
              <a:t>DV 3 </a:t>
            </a:r>
            <a:r>
              <a:rPr lang="it-IT" dirty="0"/>
              <a:t>Preparazione della Rivelazione </a:t>
            </a:r>
            <a:r>
              <a:rPr lang="it-IT" dirty="0" smtClean="0"/>
              <a:t>evangelica; </a:t>
            </a:r>
          </a:p>
          <a:p>
            <a:pPr lvl="1"/>
            <a:r>
              <a:rPr lang="it-IT" dirty="0" smtClean="0"/>
              <a:t>DV 4 </a:t>
            </a:r>
            <a:r>
              <a:rPr lang="it-IT" dirty="0"/>
              <a:t>Cristo completa la </a:t>
            </a:r>
            <a:r>
              <a:rPr lang="it-IT" dirty="0" smtClean="0"/>
              <a:t>Rivelazione; </a:t>
            </a:r>
          </a:p>
          <a:p>
            <a:pPr lvl="1"/>
            <a:r>
              <a:rPr lang="it-IT" dirty="0" smtClean="0"/>
              <a:t>DV 7 </a:t>
            </a:r>
            <a:r>
              <a:rPr lang="it-IT" dirty="0"/>
              <a:t>Gli apostoli e i loro successori, missionari del Vangelo</a:t>
            </a:r>
          </a:p>
        </p:txBody>
      </p:sp>
      <p:sp>
        <p:nvSpPr>
          <p:cNvPr id="3" name="Titolo 2"/>
          <p:cNvSpPr>
            <a:spLocks noGrp="1"/>
          </p:cNvSpPr>
          <p:nvPr>
            <p:ph type="title"/>
          </p:nvPr>
        </p:nvSpPr>
        <p:spPr/>
        <p:txBody>
          <a:bodyPr/>
          <a:lstStyle/>
          <a:p>
            <a:r>
              <a:rPr lang="it-IT" sz="2000" dirty="0">
                <a:solidFill>
                  <a:srgbClr val="333399"/>
                </a:solidFill>
              </a:rPr>
              <a:t>1. PARTE PRIMA Quando diciamo missione…</a:t>
            </a:r>
            <a:br>
              <a:rPr lang="it-IT" sz="2000" dirty="0">
                <a:solidFill>
                  <a:srgbClr val="333399"/>
                </a:solidFill>
              </a:rPr>
            </a:br>
            <a:r>
              <a:rPr lang="it-IT" sz="2000" dirty="0">
                <a:solidFill>
                  <a:srgbClr val="333399"/>
                </a:solidFill>
              </a:rPr>
              <a:t>Dio-Trinità, sempre in missione!</a:t>
            </a:r>
            <a:r>
              <a:rPr lang="it-IT" dirty="0">
                <a:solidFill>
                  <a:srgbClr val="333399"/>
                </a:solidFill>
              </a:rPr>
              <a:t/>
            </a:r>
            <a:br>
              <a:rPr lang="it-IT" dirty="0">
                <a:solidFill>
                  <a:srgbClr val="333399"/>
                </a:solidFill>
              </a:rPr>
            </a:br>
            <a:r>
              <a:rPr lang="it-IT" dirty="0">
                <a:solidFill>
                  <a:srgbClr val="333399"/>
                </a:solidFill>
              </a:rPr>
              <a:t>Sviluppo conciliare</a:t>
            </a:r>
            <a:endParaRPr lang="it-IT" dirty="0"/>
          </a:p>
        </p:txBody>
      </p:sp>
    </p:spTree>
    <p:extLst>
      <p:ext uri="{BB962C8B-B14F-4D97-AF65-F5344CB8AC3E}">
        <p14:creationId xmlns:p14="http://schemas.microsoft.com/office/powerpoint/2010/main" val="135777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eddi_puu">
  <a:themeElements>
    <a:clrScheme name="meddi_pu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di_puu">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di_pu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di_pu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di_pu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di_pu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di_pu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di_pu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di_pu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di_pu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di_pu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di_pu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di_pu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di_pu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meddi_puu</Template>
  <TotalTime>3793</TotalTime>
  <Words>6642</Words>
  <Application>Microsoft Office PowerPoint</Application>
  <PresentationFormat>Widescreen</PresentationFormat>
  <Paragraphs>750</Paragraphs>
  <Slides>77</Slides>
  <Notes>25</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77</vt:i4>
      </vt:variant>
    </vt:vector>
  </HeadingPairs>
  <TitlesOfParts>
    <vt:vector size="85" baseType="lpstr">
      <vt:lpstr>Arial</vt:lpstr>
      <vt:lpstr>Arial Rounded MT Bold</vt:lpstr>
      <vt:lpstr>Britannic Bold</vt:lpstr>
      <vt:lpstr>Calibri</vt:lpstr>
      <vt:lpstr>Cambria</vt:lpstr>
      <vt:lpstr>Times New Roman</vt:lpstr>
      <vt:lpstr>meddi_puu</vt:lpstr>
      <vt:lpstr>Personalizza struttura</vt:lpstr>
      <vt:lpstr>I fondamenti della missione. Nuove vie di annuncio di una Chiesa in uscita   intervento di don Luciano MEDDI al Corso Intensivo di formazione missionaria. Diocesi di Trani-Barletta-Bisceglie</vt:lpstr>
      <vt:lpstr>Itinerario </vt:lpstr>
      <vt:lpstr>1. PARTE PRIMA Quando diciamo missione… Dio-Trinità, sempre in missione!</vt:lpstr>
      <vt:lpstr>1. PARTE PRIMA Quando diciamo missione… Dio-Trinità, sempre in missione!</vt:lpstr>
      <vt:lpstr>Riferimenti bibliografici</vt:lpstr>
      <vt:lpstr>2. PARTE SECONDA Quando agiamo da missionari L’azione missionaria della Chiesa</vt:lpstr>
      <vt:lpstr>1. PARTE PRIMA Quando diciamo missione… Dio-Trinità, sempre in missione! Sviluppo conciliare</vt:lpstr>
      <vt:lpstr>1. PARTE PRIMA Quando diciamo missione… Dio-Trinità, sempre in missione! Sviluppo conciliare</vt:lpstr>
      <vt:lpstr>1. PARTE PRIMA Quando diciamo missione… Dio-Trinità, sempre in missione! Sviluppo conciliare</vt:lpstr>
      <vt:lpstr>1. PARTE PRIMA Quando diciamo missione… Dio-Trinità, sempre in missione! Sviluppo conciliare</vt:lpstr>
      <vt:lpstr>1. PARTE PRIMA Quando diciamo missione… Dio-Trinità, sempre in missione!</vt:lpstr>
      <vt:lpstr>1. PARTE PRIMA Quando diciamo missione… Dio-Trinità, sempre in missione! Sviluppo conciliare</vt:lpstr>
      <vt:lpstr>1. PARTE PRIMA Quando diciamo missione… Dio-Trinità, sempre in missione! Sviluppo post-conciliare</vt:lpstr>
      <vt:lpstr>1. PARTE PRIMA Quando diciamo missione… Dio-Trinità, sempre in missione! Conferme e innovazioni</vt:lpstr>
      <vt:lpstr>1. PARTE PRIMA Quando diciamo missione… Dio-Trinità, sempre in missione! Conferme e innovazioni</vt:lpstr>
      <vt:lpstr>1. PARTE PRIMA Quando diciamo missione… Dio-Trinità, sempre in missione! Conferme e innovazioni!</vt:lpstr>
      <vt:lpstr>1. PARTE PRIMA Quando diciamo missione… Dio-Trinità, sempre in missione! Conferme e innovazioni</vt:lpstr>
      <vt:lpstr>1. PARTE PRIMA Quando diciamo missione… Dio-Trinità, sempre in missione! Il soggetto trinitario</vt:lpstr>
      <vt:lpstr>1. PARTE PRIMA Quando diciamo missione… Dio-Trinità, sempre in missione! Il soggetto trinitario</vt:lpstr>
      <vt:lpstr>1. PARTE PRIMA Quando diciamo missione… Dio-Trinità, sempre in missione! Il soggetto trinitario</vt:lpstr>
      <vt:lpstr>1. PARTE PRIMA Quando diciamo missione… Dio-Trinità, sempre in missione! i mandati</vt:lpstr>
      <vt:lpstr>2. PARTE SECONDA Quando agiamo da missionari L’azione missionaria della Chiesa </vt:lpstr>
      <vt:lpstr>2. PARTE SECONDA Quando agiamo da missionari L’azione missionaria della Chiesa</vt:lpstr>
      <vt:lpstr>bibliografia</vt:lpstr>
      <vt:lpstr> 2.1. Contesti, ambiti e vie della missione  </vt:lpstr>
      <vt:lpstr>2. PARTE SECONDA Quando agiamo da missionari L’azione missionaria della Chiesa 1. Contesti e ambiti della missione </vt:lpstr>
      <vt:lpstr>2. PARTE SECONDA Quando agiamo da missionari L’azione missionaria della Chiesa 1. Contesti e ambiti della missione </vt:lpstr>
      <vt:lpstr>2. PARTE SECONDA Quando agiamo da missionari L’azione missionaria della Chiesa 1. Vie della missione </vt:lpstr>
      <vt:lpstr>2. PARTE SECONDA Quando agiamo da missionari L’azione missionaria della Chiesa 1. Vie della missione</vt:lpstr>
      <vt:lpstr>2. PARTE SECONDA Quando agiamo da missionari L’azione missionaria della Chiesa 1. Contesti, ambiti e vie della missione</vt:lpstr>
      <vt:lpstr>2. PARTE SECONDA Quando agiamo da missionari L’azione missionaria della Chiesa 1. Contesti, ambiti e vie della missione</vt:lpstr>
      <vt:lpstr>2. PARTE SECONDA Quando agiamo da missionari L’azione missionaria della Chiesa 1. Contesti, ambiti e vie della missione</vt:lpstr>
      <vt:lpstr> 2.2. le azioni missionarie </vt:lpstr>
      <vt:lpstr>2. PARTE SECONDA Quando agiamo da missionari L’azione missionaria della Chiesa le azioni missionarie</vt:lpstr>
      <vt:lpstr>2. PARTE SECONDA Quando agiamo da missionari L’azione missionaria della Chiesa le azioni missionarie</vt:lpstr>
      <vt:lpstr>2. PARTE SECONDA Quando agiamo da missionari L’azione missionaria della Chiesa </vt:lpstr>
      <vt:lpstr>2. PARTE SECONDA Quando agiamo da missionari L’azione missionaria della Chiesa </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1. la testimonianza dell’amore di Dio</vt:lpstr>
      <vt:lpstr>2. PARTE SECONDA Quando agiamo da missionari L’azione missionaria della Chiesa. </vt:lpstr>
      <vt:lpstr>2. PARTE SECONDA Quando agiamo da missionari L’azione missionaria della Chiesa. </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2. Pastorale di evangelizzazione e del Primo annuncio</vt:lpstr>
      <vt:lpstr>2. PARTE SECONDA Quando agiamo da missionari L’azione missionaria della Chiesa. </vt:lpstr>
      <vt:lpstr>2. PARTE SECONDA Quando agiamo da missionari L’azione missionaria della Chiesa. 3. Iniziare alla vita cristiana</vt:lpstr>
      <vt:lpstr>2. PARTE SECONDA Quando agiamo da missionari L’azione missionaria della Chiesa. 3. Iniziare alla vita cristiana</vt:lpstr>
      <vt:lpstr>2. PARTE SECONDA Quando agiamo da missionari L’azione missionaria della Chiesa. 3. Iniziare alla vita cristiana</vt:lpstr>
      <vt:lpstr>2. PARTE SECONDA Quando agiamo da missionari L’azione missionaria della Chiesa. 3. Iniziare alla vita cristiana</vt:lpstr>
      <vt:lpstr>2. PARTE SECONDA Quando agiamo da missionari L’azione missionaria della Chiesa. 3. Iniziare alla vita cristiana</vt:lpstr>
      <vt:lpstr>2. PARTE SECONDA Quando agiamo da missionari L’azione missionaria della Chiesa. </vt:lpstr>
      <vt:lpstr>2. PARTE SECONDA Quando agiamo da missionari L’azione missionaria della Chiesa. </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lpstr>2. PARTE SECONDA Quando agiamo da missionari L’azione missionaria della Chiesa. 4. la formazione dei cristiani</vt:lpstr>
    </vt:vector>
  </TitlesOfParts>
  <Company>AESP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Catechesi missionaria</dc:title>
  <dc:creator>TT</dc:creator>
  <cp:lastModifiedBy>luciano meddi</cp:lastModifiedBy>
  <cp:revision>283</cp:revision>
  <cp:lastPrinted>2019-03-27T07:12:10Z</cp:lastPrinted>
  <dcterms:created xsi:type="dcterms:W3CDTF">2009-10-15T15:20:50Z</dcterms:created>
  <dcterms:modified xsi:type="dcterms:W3CDTF">2019-04-04T07:18:39Z</dcterms:modified>
</cp:coreProperties>
</file>